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8" r:id="rId7"/>
    <p:sldId id="259" r:id="rId8"/>
    <p:sldId id="275" r:id="rId9"/>
    <p:sldId id="262" r:id="rId10"/>
    <p:sldId id="282" r:id="rId11"/>
    <p:sldId id="261" r:id="rId12"/>
    <p:sldId id="263" r:id="rId13"/>
    <p:sldId id="283" r:id="rId14"/>
    <p:sldId id="264" r:id="rId15"/>
    <p:sldId id="277" r:id="rId16"/>
    <p:sldId id="266" r:id="rId17"/>
    <p:sldId id="284" r:id="rId18"/>
    <p:sldId id="268" r:id="rId19"/>
    <p:sldId id="276" r:id="rId20"/>
    <p:sldId id="271" r:id="rId21"/>
    <p:sldId id="278" r:id="rId22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>
    <p:extLst>
      <p:ext uri="{19B8F6BF-5375-455C-9EA6-DF929625EA0E}">
        <p15:presenceInfo xmlns:p15="http://schemas.microsoft.com/office/powerpoint/2012/main" userId="S-1-5-21-3213289721-1927786710-1971543238-2777" providerId="AD"/>
      </p:ext>
    </p:extLst>
  </p:cmAuthor>
  <p:cmAuthor id="2" name="Milena Radomirovic" initials="MR" lastIdx="23" clrIdx="2">
    <p:extLst>
      <p:ext uri="{19B8F6BF-5375-455C-9EA6-DF929625EA0E}">
        <p15:presenceInfo xmlns:p15="http://schemas.microsoft.com/office/powerpoint/2012/main" userId="S-1-5-21-3213289721-1927786710-1971543238-27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>
      <p:cViewPr varScale="1">
        <p:scale>
          <a:sx n="102" d="100"/>
          <a:sy n="102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AE9-4186-8CE7-FDA4A4116E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AE9-4186-8CE7-FDA4A4116E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AE9-4186-8CE7-FDA4A4116E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AE9-4186-8CE7-FDA4A4116E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AE9-4186-8CE7-FDA4A4116E2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AE9-4186-8CE7-FDA4A4116E2D}"/>
              </c:ext>
            </c:extLst>
          </c:dPt>
          <c:dLbls>
            <c:dLbl>
              <c:idx val="0"/>
              <c:layout>
                <c:manualLayout>
                  <c:x val="4.2935426600180368E-3"/>
                  <c:y val="-2.74613555658483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E9-4186-8CE7-FDA4A4116E2D}"/>
                </c:ext>
              </c:extLst>
            </c:dLbl>
            <c:dLbl>
              <c:idx val="2"/>
              <c:layout>
                <c:manualLayout>
                  <c:x val="3.4731244110664902E-2"/>
                  <c:y val="-1.4606515362050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E9-4186-8CE7-FDA4A4116E2D}"/>
                </c:ext>
              </c:extLst>
            </c:dLbl>
            <c:dLbl>
              <c:idx val="3"/>
              <c:layout>
                <c:manualLayout>
                  <c:x val="-1.8840938411203993E-2"/>
                  <c:y val="-7.06361587154546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E9-4186-8CE7-FDA4A4116E2D}"/>
                </c:ext>
              </c:extLst>
            </c:dLbl>
            <c:dLbl>
              <c:idx val="4"/>
              <c:layout>
                <c:manualLayout>
                  <c:x val="4.5154062984036876E-3"/>
                  <c:y val="-5.91241624208738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E9-4186-8CE7-FDA4A4116E2D}"/>
                </c:ext>
              </c:extLst>
            </c:dLbl>
            <c:dLbl>
              <c:idx val="5"/>
              <c:layout>
                <c:manualLayout>
                  <c:x val="0.15613764766307131"/>
                  <c:y val="-3.137254901960784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AE9-4186-8CE7-FDA4A4116E2D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Приходи од продаје добара и услуга</c:v>
                </c:pt>
                <c:pt idx="4">
                  <c:v>Примања од домаћих задуживања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General</c:formatCode>
                <c:ptCount val="6"/>
                <c:pt idx="0">
                  <c:v>167950000</c:v>
                </c:pt>
                <c:pt idx="1">
                  <c:v>333181833</c:v>
                </c:pt>
                <c:pt idx="2">
                  <c:v>16480000</c:v>
                </c:pt>
                <c:pt idx="3">
                  <c:v>108160000</c:v>
                </c:pt>
                <c:pt idx="4">
                  <c:v>20000000</c:v>
                </c:pt>
                <c:pt idx="5">
                  <c:v>15100000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AE9-4186-8CE7-FDA4A4116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12750081894612"/>
          <c:y val="0.31178409757603831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477-4E66-BE3F-1575BF210A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477-4E66-BE3F-1575BF210A2B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477-4E66-BE3F-1575BF210A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477-4E66-BE3F-1575BF210A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477-4E66-BE3F-1575BF210A2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477-4E66-BE3F-1575BF210A2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477-4E66-BE3F-1575BF210A2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477-4E66-BE3F-1575BF210A2B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477-4E66-BE3F-1575BF210A2B}"/>
              </c:ext>
            </c:extLst>
          </c:dPt>
          <c:dLbls>
            <c:dLbl>
              <c:idx val="0"/>
              <c:layout>
                <c:manualLayout>
                  <c:x val="0.10888546481766821"/>
                  <c:y val="-8.47058823529411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77-4E66-BE3F-1575BF210A2B}"/>
                </c:ext>
              </c:extLst>
            </c:dLbl>
            <c:dLbl>
              <c:idx val="1"/>
              <c:layout>
                <c:manualLayout>
                  <c:x val="3.6979969183359017E-2"/>
                  <c:y val="0.13803921568627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77-4E66-BE3F-1575BF210A2B}"/>
                </c:ext>
              </c:extLst>
            </c:dLbl>
            <c:dLbl>
              <c:idx val="2"/>
              <c:layout>
                <c:manualLayout>
                  <c:x val="-8.4232152028762192E-2"/>
                  <c:y val="2.50980392156862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77-4E66-BE3F-1575BF210A2B}"/>
                </c:ext>
              </c:extLst>
            </c:dLbl>
            <c:dLbl>
              <c:idx val="3"/>
              <c:layout>
                <c:manualLayout>
                  <c:x val="-8.6286594761171037E-2"/>
                  <c:y val="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77-4E66-BE3F-1575BF210A2B}"/>
                </c:ext>
              </c:extLst>
            </c:dLbl>
            <c:dLbl>
              <c:idx val="4"/>
              <c:layout>
                <c:manualLayout>
                  <c:x val="-4.3143297380585519E-2"/>
                  <c:y val="-3.764705882352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77-4E66-BE3F-1575BF210A2B}"/>
                </c:ext>
              </c:extLst>
            </c:dLbl>
            <c:dLbl>
              <c:idx val="5"/>
              <c:layout>
                <c:manualLayout>
                  <c:x val="-9.03954802259887E-2"/>
                  <c:y val="-3.450980392156868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77-4E66-BE3F-1575BF210A2B}"/>
                </c:ext>
              </c:extLst>
            </c:dLbl>
            <c:dLbl>
              <c:idx val="6"/>
              <c:layout>
                <c:manualLayout>
                  <c:x val="-0.12737544940934772"/>
                  <c:y val="-0.116078431372549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477-4E66-BE3F-1575BF210A2B}"/>
                </c:ext>
              </c:extLst>
            </c:dLbl>
            <c:dLbl>
              <c:idx val="7"/>
              <c:layout>
                <c:manualLayout>
                  <c:x val="7.6014381099126865E-2"/>
                  <c:y val="-0.1098039215686274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477-4E66-BE3F-1575BF210A2B}"/>
                </c:ext>
              </c:extLst>
            </c:dLbl>
            <c:dLbl>
              <c:idx val="8"/>
              <c:layout>
                <c:manualLayout>
                  <c:x val="0.24242424242424235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477-4E66-BE3F-1575BF210A2B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'Rashodi i izdaci'!$C$6:$C$14</c:f>
              <c:strCache>
                <c:ptCount val="9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  <c:pt idx="8">
                  <c:v>отплата домаћих кредита</c:v>
                </c:pt>
              </c:strCache>
            </c:strRef>
          </c:cat>
          <c:val>
            <c:numRef>
              <c:f>'Rashodi i izdaci'!$D$6:$D$14</c:f>
              <c:numCache>
                <c:formatCode>General</c:formatCode>
                <c:ptCount val="9"/>
                <c:pt idx="0">
                  <c:v>148430</c:v>
                </c:pt>
                <c:pt idx="1">
                  <c:v>184681</c:v>
                </c:pt>
                <c:pt idx="2">
                  <c:v>49100</c:v>
                </c:pt>
                <c:pt idx="3">
                  <c:v>89587</c:v>
                </c:pt>
                <c:pt idx="4">
                  <c:v>44900</c:v>
                </c:pt>
                <c:pt idx="5">
                  <c:v>53360</c:v>
                </c:pt>
                <c:pt idx="6">
                  <c:v>49814</c:v>
                </c:pt>
                <c:pt idx="7">
                  <c:v>10500</c:v>
                </c:pt>
                <c:pt idx="8">
                  <c:v>30500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477-4E66-BE3F-1575BF210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</a:p>
        <a:p>
          <a:r>
            <a:rPr lang="sr-Cyrl-RS" sz="1600" dirty="0"/>
            <a:t>Општинско правобранилаштво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  <a:endParaRPr lang="en-US" sz="1200" dirty="0"/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>
        <dgm:presLayoutVars>
          <dgm:chMax val="0"/>
          <dgm:chPref val="0"/>
        </dgm:presLayoutVars>
      </dgm:prSet>
      <dgm:spPr/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за 202</a:t>
          </a:r>
          <a:r>
            <a:rPr lang="sr-Latn-RS" sz="1400" dirty="0"/>
            <a:t>3</a:t>
          </a:r>
          <a:r>
            <a:rPr lang="sr-Cyrl-RS" sz="1400" dirty="0"/>
            <a:t>. годину и др.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dirty="0"/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</dgm:pt>
    <dgm:pt modelId="{61AA8207-A6A4-4905-9FD1-93C90724B340}" type="pres">
      <dgm:prSet presAssocID="{F2167233-387A-4C2A-92FA-201B800AF2E5}" presName="connTx" presStyleLbl="parChTrans1D2" presStyleIdx="0" presStyleCnt="5"/>
      <dgm:spPr/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</dgm:pt>
    <dgm:pt modelId="{D23E054D-0742-441B-9D09-9EB576968A6E}" type="pres">
      <dgm:prSet presAssocID="{346E9DC4-0947-473F-AED9-9AECED92978F}" presName="connTx" presStyleLbl="parChTrans1D2" presStyleIdx="1" presStyleCnt="5"/>
      <dgm:spPr/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</dgm:pt>
    <dgm:pt modelId="{92BF821D-14E3-40BB-B3C5-212A94A9CA22}" type="pres">
      <dgm:prSet presAssocID="{9324F21A-CF22-404B-991C-F0FAD04F1E1A}" presName="connTx" presStyleLbl="parChTrans1D2" presStyleIdx="2" presStyleCnt="5"/>
      <dgm:spPr/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</dgm:pt>
    <dgm:pt modelId="{7E8E6685-0078-4B86-BC52-3A0FBAF76686}" type="pres">
      <dgm:prSet presAssocID="{F68F9F1A-A0AC-4627-BB76-A21CB9C16ACA}" presName="connTx" presStyleLbl="parChTrans1D2" presStyleIdx="3" presStyleCnt="5"/>
      <dgm:spPr/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</dgm:pt>
    <dgm:pt modelId="{EE9BE54A-48D2-43A6-AD4C-394C0EDDA292}" type="pres">
      <dgm:prSet presAssocID="{B764CED6-B38C-4590-855F-1F4460EB1A27}" presName="connTx" presStyleLbl="parChTrans1D2" presStyleIdx="4" presStyleCnt="5"/>
      <dgm:spPr/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/>
      <dgm:t>
        <a:bodyPr/>
        <a:lstStyle/>
        <a:p>
          <a:r>
            <a:rPr lang="sr-Cyrl-RS" sz="1300" dirty="0">
              <a:solidFill>
                <a:schemeClr val="bg1"/>
              </a:solidFill>
            </a:rPr>
            <a:t>Укупан буџет општине</a:t>
          </a:r>
        </a:p>
        <a:p>
          <a:r>
            <a:rPr lang="sr-Latn-RS" sz="1300" dirty="0">
              <a:solidFill>
                <a:schemeClr val="bg1"/>
              </a:solidFill>
            </a:rPr>
            <a:t>661</a:t>
          </a:r>
          <a:endParaRPr lang="en-US" sz="1300" dirty="0">
            <a:solidFill>
              <a:srgbClr val="FF0000"/>
            </a:solidFill>
          </a:endParaRPr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/>
      <dgm:spPr/>
      <dgm:t>
        <a:bodyPr/>
        <a:lstStyle/>
        <a:p>
          <a:r>
            <a:rPr lang="sr-Cyrl-RS" dirty="0"/>
            <a:t>Средства из буџета општине </a:t>
          </a:r>
        </a:p>
        <a:p>
          <a:r>
            <a:rPr lang="sr-Latn-RS" dirty="0">
              <a:solidFill>
                <a:schemeClr val="bg1"/>
              </a:solidFill>
            </a:rPr>
            <a:t>624</a:t>
          </a:r>
          <a:endParaRPr lang="en-US" dirty="0">
            <a:solidFill>
              <a:schemeClr val="bg1"/>
            </a:solidFill>
          </a:endParaRPr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/>
      <dgm:spPr/>
      <dgm:t>
        <a:bodyPr/>
        <a:lstStyle/>
        <a:p>
          <a:r>
            <a:rPr lang="sr-Cyrl-RS" dirty="0"/>
            <a:t>Пренета средства из ранијих година</a:t>
          </a:r>
          <a:endParaRPr lang="sr-Cyrl-RS" dirty="0">
            <a:solidFill>
              <a:schemeClr val="bg1"/>
            </a:solidFill>
          </a:endParaRPr>
        </a:p>
        <a:p>
          <a:r>
            <a:rPr lang="sr-Latn-RS" dirty="0">
              <a:solidFill>
                <a:schemeClr val="bg1"/>
              </a:solidFill>
            </a:rPr>
            <a:t>15</a:t>
          </a:r>
          <a:endParaRPr lang="en-US" dirty="0">
            <a:solidFill>
              <a:schemeClr val="bg1"/>
            </a:solidFill>
          </a:endParaRPr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sr-Cyrl-RS" dirty="0">
              <a:solidFill>
                <a:schemeClr val="bg1"/>
              </a:solidFill>
            </a:rPr>
            <a:t>Средства из осталих извора </a:t>
          </a:r>
        </a:p>
        <a:p>
          <a:r>
            <a:rPr lang="sr-Latn-RS" dirty="0">
              <a:solidFill>
                <a:schemeClr val="bg1"/>
              </a:solidFill>
            </a:rPr>
            <a:t>22</a:t>
          </a:r>
          <a:endParaRPr lang="en-US" dirty="0">
            <a:solidFill>
              <a:schemeClr val="bg1"/>
            </a:solidFill>
          </a:endParaRPr>
        </a:p>
      </dgm:t>
    </dgm:pt>
    <dgm:pt modelId="{16C36D11-8C3A-418B-89AD-79984C43541D}" type="parTrans" cxnId="{102028BE-B492-4CC2-B891-2B4A0D121B22}">
      <dgm:prSet/>
      <dgm:spPr/>
      <dgm:t>
        <a:bodyPr/>
        <a:lstStyle/>
        <a:p>
          <a:endParaRPr lang="en-US"/>
        </a:p>
      </dgm:t>
    </dgm:pt>
    <dgm:pt modelId="{E3D49EE4-B8C9-4269-B149-653B95D47416}" type="sibTrans" cxnId="{102028BE-B492-4CC2-B891-2B4A0D121B22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30342" custScaleY="84618" custLinFactX="133199" custLinFactNeighborX="200000" custLinFactNeighborY="4851">
        <dgm:presLayoutVars>
          <dgm:bulletEnabled val="1"/>
        </dgm:presLayoutVars>
      </dgm:prSet>
      <dgm:spPr/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</dgm:pt>
  </dgm:ptLst>
  <dgm:cxnLst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57D60159-FCF0-44F7-9FE6-0AAEED3F2D84}" type="presOf" srcId="{097825AB-8F2B-4EF3-ABE1-7DCEF8027B99}" destId="{4F4F87F2-8514-4849-B974-53331EFFA6A3}" srcOrd="0" destOrd="0" presId="urn:microsoft.com/office/officeart/2005/8/layout/equation1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102028BE-B492-4CC2-B891-2B4A0D121B22}" srcId="{028ECFAC-63B3-40F0-9E03-B31D365E432C}" destId="{1BFF2E57-C3C3-41C5-AD27-AD5B38758512}" srcOrd="3" destOrd="0" parTransId="{16C36D11-8C3A-418B-89AD-79984C43541D}" sibTransId="{E3D49EE4-B8C9-4269-B149-653B95D47416}"/>
    <dgm:cxn modelId="{C2B40DC6-747D-4537-9359-BEF984154664}" type="presOf" srcId="{1BFF2E57-C3C3-41C5-AD27-AD5B38758512}" destId="{A6BD896E-4D4C-4AE1-9C22-3ED8631C5A0A}" srcOrd="0" destOrd="0" presId="urn:microsoft.com/office/officeart/2005/8/layout/equation1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  <dgm:cxn modelId="{683D6580-438D-46FB-9EFB-AC2E20018917}" type="presParOf" srcId="{688A0EC4-0F6D-4987-959D-CA5F27B3CF24}" destId="{50E35084-2DEE-4C9C-8259-DF4374B4BFC7}" srcOrd="9" destOrd="0" presId="urn:microsoft.com/office/officeart/2005/8/layout/equation1"/>
    <dgm:cxn modelId="{94E030DA-DD87-4483-B009-1FD97952F7AE}" type="presParOf" srcId="{688A0EC4-0F6D-4987-959D-CA5F27B3CF24}" destId="{4F4F87F2-8514-4849-B974-53331EFFA6A3}" srcOrd="10" destOrd="0" presId="urn:microsoft.com/office/officeart/2005/8/layout/equation1"/>
    <dgm:cxn modelId="{41A0E85A-E619-4349-8C37-C98B205B7192}" type="presParOf" srcId="{688A0EC4-0F6D-4987-959D-CA5F27B3CF24}" destId="{DB23206D-9806-4AA8-923C-592167F0D1C1}" srcOrd="11" destOrd="0" presId="urn:microsoft.com/office/officeart/2005/8/layout/equation1"/>
    <dgm:cxn modelId="{82B0284B-7D49-49D9-8F4C-3F382226E661}" type="presParOf" srcId="{688A0EC4-0F6D-4987-959D-CA5F27B3CF24}" destId="{A6BD896E-4D4C-4AE1-9C22-3ED8631C5A0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општине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5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5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5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5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5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5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5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5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5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3" presStyleCnt="5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3" presStyleCnt="5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3" presStyleCnt="5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4" presStyleCnt="5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4" presStyleCnt="5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4" presStyleCnt="5">
        <dgm:presLayoutVars>
          <dgm:bulletEnabled val="1"/>
        </dgm:presLayoutVars>
      </dgm:prSet>
      <dgm:spPr/>
    </dgm:pt>
  </dgm:ptLst>
  <dgm:cxnLst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F0833111-710A-438D-8DAD-39E1E37FCCA2}" type="presOf" srcId="{E1AD8724-28DC-48C5-B75E-B0D1F33E6279}" destId="{939B76D1-BB33-4E50-9ECD-839FB5787B9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021894C-289A-4B28-BA0D-6767C27230B8}" type="presOf" srcId="{D45E583C-4AAD-40D2-9D24-9A0A68141567}" destId="{7BB6658A-32E0-42C7-B82A-240BF45CF27D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C002A477-0333-4E42-A591-A476378A7B14}" srcId="{EEA47F19-311D-44B3-AAA4-35C98BD4844B}" destId="{26EF48C7-6381-4355-B03F-DD441AE957C7}" srcOrd="3" destOrd="0" parTransId="{18A23F74-72B2-47CE-8CFA-63637C44E493}" sibTransId="{7F59AFA8-97ED-43F0-BB10-8E36A7F9F28C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87FAF999-9E08-4A6A-A6D7-11D7E30AC118}" type="presOf" srcId="{EEA47F19-311D-44B3-AAA4-35C98BD4844B}" destId="{EFEB1020-9C17-48DC-BBE0-54FA743F9F75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28FEEFA5-6DE3-40CA-B954-F6DBC6F9FAD9}" type="presOf" srcId="{26EF48C7-6381-4355-B03F-DD441AE957C7}" destId="{EFAACCF6-3A6A-4536-89B0-F0A7C44F6BE1}" srcOrd="0" destOrd="0" presId="urn:diagrams.loki3.com/BracketList"/>
    <dgm:cxn modelId="{9EBB09AF-7741-47ED-B436-933466BD5F46}" srcId="{EEA47F19-311D-44B3-AAA4-35C98BD4844B}" destId="{E1AD8724-28DC-48C5-B75E-B0D1F33E6279}" srcOrd="4" destOrd="0" parTransId="{411CE078-310E-457E-A7C1-09A580CCEBB0}" sibTransId="{BCA81F17-B88D-47F3-91A4-C02EC1C807D8}"/>
    <dgm:cxn modelId="{E9154DB6-8B71-4C47-A778-19BA49538396}" type="presOf" srcId="{92FD0664-EE76-4121-BE7B-68FC1EE5F4D7}" destId="{C6BA9D27-2D60-4BA7-98A9-E18E57FDB6CB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BF9B1FA8-C6F8-417C-9283-F4B7F3F4EF70}" type="presParOf" srcId="{EFEB1020-9C17-48DC-BBE0-54FA743F9F75}" destId="{F0DED400-B200-4EA2-AB34-CCFF58E07A6E}" srcOrd="6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7" destOrd="0" presId="urn:diagrams.loki3.com/BracketList"/>
    <dgm:cxn modelId="{C3FF0216-0C3D-49E3-97BA-BD3CECD08547}" type="presParOf" srcId="{EFEB1020-9C17-48DC-BBE0-54FA743F9F75}" destId="{2B991069-479A-498A-AF83-5B33CD9F12C6}" srcOrd="8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 660.871.833 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Приходи од  пореза  </a:t>
          </a:r>
          <a:r>
            <a:rPr lang="sr-Latn-RS" dirty="0"/>
            <a:t>167.950</a:t>
          </a:r>
          <a:r>
            <a:rPr lang="sr-Cyrl-RS" dirty="0"/>
            <a:t>.000</a:t>
          </a:r>
          <a:r>
            <a:rPr lang="sr-Cyrl-RS" dirty="0">
              <a:solidFill>
                <a:srgbClr val="FF0000"/>
              </a:solidFill>
            </a:rPr>
            <a:t>    </a:t>
          </a:r>
          <a:r>
            <a:rPr lang="sr-Cyrl-RS" dirty="0"/>
            <a:t>    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/>
            <a:t>Трансфери </a:t>
          </a:r>
          <a:r>
            <a:rPr lang="sr-Latn-RS" dirty="0"/>
            <a:t>333.181.833</a:t>
          </a:r>
          <a:r>
            <a:rPr lang="sr-Latn-RS" dirty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Други приходи  16.480.000 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/>
      <dgm:spPr/>
      <dgm:t>
        <a:bodyPr/>
        <a:lstStyle/>
        <a:p>
          <a:pPr algn="ctr"/>
          <a:r>
            <a:rPr lang="sr-Cyrl-RS" dirty="0"/>
            <a:t>Приходи од продаје добара и услуга 108.160.000 динара</a:t>
          </a:r>
          <a:endParaRPr lang="en-US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/>
            <a:t>Примања од домаћих задуживања 20.000.000</a:t>
          </a:r>
          <a:r>
            <a:rPr lang="sr-Cyrl-RS" dirty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43AA7920-B602-4336-8E46-A663A1629DDB}" type="par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/>
            <a:t>Пренета средства из ранијих година</a:t>
          </a:r>
          <a:r>
            <a:rPr lang="sr-Latn-RS" sz="1000" dirty="0"/>
            <a:t> 15.1</a:t>
          </a:r>
          <a:r>
            <a:rPr lang="sr-Cyrl-RS" sz="1000" dirty="0"/>
            <a:t>00.000 </a:t>
          </a:r>
          <a:r>
            <a:rPr lang="sr-Latn-RS" sz="1000" dirty="0"/>
            <a:t> </a:t>
          </a:r>
          <a:r>
            <a:rPr lang="sr-Cyrl-RS" sz="1000" dirty="0"/>
            <a:t>динара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</dgm:pt>
    <dgm:pt modelId="{449BFEB2-6844-4A2C-8DC2-780280CBA079}" type="pres">
      <dgm:prSet presAssocID="{AEA7499A-114B-4146-9776-CDD8ACEC6B39}" presName="node" presStyleLbl="vennNode1" presStyleIdx="2" presStyleCnt="7">
        <dgm:presLayoutVars>
          <dgm:bulletEnabled val="1"/>
        </dgm:presLayoutVars>
      </dgm:prSet>
      <dgm:spPr/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352C831E-5F27-4CEA-B329-F961BC5C1E53}" srcId="{43275D6C-D470-4E2E-96F8-239EECE5D634}" destId="{40EF3D92-C4CB-4CBC-8AED-087234C53764}" srcOrd="3" destOrd="0" parTransId="{4FA9126D-361B-4DA5-854C-1DB4EE314D93}" sibTransId="{DCC66F39-0032-4915-A732-5C415659FF68}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A8EA5165-9419-4BAD-BDB3-9194338DFA99}" type="presOf" srcId="{920F0D4F-6C4C-4BE8-9363-F48FBF034871}" destId="{91CFC9CD-FF79-40EF-A271-A8DBB0423AC2}" srcOrd="0" destOrd="0" presId="urn:microsoft.com/office/officeart/2005/8/layout/radial3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09B198C8-E6EF-4BF2-B04A-98A7D3B82C52}" srcId="{43275D6C-D470-4E2E-96F8-239EECE5D634}" destId="{15426A40-9AD2-4153-8230-E20BC4B11534}" srcOrd="5" destOrd="0" parTransId="{A1307EAF-2414-4AFE-BE82-97C79333BAA9}" sibTransId="{869B992E-498B-4FBD-AA48-03E5171031C9}"/>
    <dgm:cxn modelId="{705D8BCA-A875-424B-917F-D801608B9607}" srcId="{43275D6C-D470-4E2E-96F8-239EECE5D634}" destId="{920F0D4F-6C4C-4BE8-9363-F48FBF034871}" srcOrd="4" destOrd="0" parTransId="{43AA7920-B602-4336-8E46-A663A1629DDB}" sibTransId="{5F9FEDD2-AAF1-4278-94C9-B59264FA9EB9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BBA494C5-DF7A-463A-A778-D7424FE42FD1}" type="presParOf" srcId="{1FB746E2-D736-4446-8093-C865FE09A112}" destId="{72DE4213-15E1-4436-8045-C055E8A54EDE}" srcOrd="4" destOrd="0" presId="urn:microsoft.com/office/officeart/2005/8/layout/radial3"/>
    <dgm:cxn modelId="{829D5A23-E7C8-4F2F-BBF0-A05AEF87B1F3}" type="presParOf" srcId="{1FB746E2-D736-4446-8093-C865FE09A112}" destId="{91CFC9CD-FF79-40EF-A271-A8DBB0423AC2}" srcOrd="5" destOrd="0" presId="urn:microsoft.com/office/officeart/2005/8/layout/radial3"/>
    <dgm:cxn modelId="{AB36D377-182D-4F38-A7FA-BE410BDE00D5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међумесног превоза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</dgm:pt>
  </dgm:ptLst>
  <dgm:cxnLst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1A66DD3E-AD41-4FBE-A90F-6733EF188F32}" type="presOf" srcId="{26EF48C7-6381-4355-B03F-DD441AE957C7}" destId="{EFAACCF6-3A6A-4536-89B0-F0A7C44F6BE1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1EC38B43-666B-4E38-81B7-8A080ED8DA87}" type="presOf" srcId="{0C844461-76DE-4FEA-A87D-23440AD6FC2E}" destId="{C6144CDB-22C1-4337-9F95-C3A522A707D1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CAC21658-3423-481C-AF27-E9996CB921F1}" type="presOf" srcId="{D45E583C-4AAD-40D2-9D24-9A0A68141567}" destId="{7BB6658A-32E0-42C7-B82A-240BF45CF27D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A72B881-7734-4A48-B974-4165271D16B3}" type="presOf" srcId="{A22D28D0-C0EE-4FAC-9411-A8A4995FB17B}" destId="{B43D6F8D-5103-4DCA-8971-053A6B7A987B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592F709B-0D71-4665-94FE-FCFCC1F99F37}" type="presOf" srcId="{48096665-F98A-4372-9642-AA104F5D458A}" destId="{B471A916-B6F4-4017-A447-E2C98CEE19B9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09EA19A1-AD92-457C-AA02-410DD0335895}" type="presOf" srcId="{E055884F-7426-4921-A0E5-9CA56A76B49A}" destId="{CCB8139E-CA19-491D-9FCD-6BF28923C725}" srcOrd="0" destOrd="0" presId="urn:diagrams.loki3.com/BracketList"/>
    <dgm:cxn modelId="{E8F8E3A6-DE2E-43A3-A54F-79C8F4CD16F2}" type="presOf" srcId="{92FD0664-EE76-4121-BE7B-68FC1EE5F4D7}" destId="{C6BA9D27-2D60-4BA7-98A9-E18E57FDB6CB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6CADC6AF-E4D1-4118-B6AD-2936E20B24E4}" type="presOf" srcId="{E1AD8724-28DC-48C5-B75E-B0D1F33E6279}" destId="{939B76D1-BB33-4E50-9ECD-839FB5787B95}" srcOrd="0" destOrd="0" presId="urn:diagrams.loki3.com/BracketList"/>
    <dgm:cxn modelId="{125639C7-B690-4F53-A1C9-BB18BE26EFFF}" type="presOf" srcId="{FE2BA0E8-81AC-463B-B498-EF464F5BCE06}" destId="{9893D59A-7FEC-486D-89C4-D28135F6121C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EC0075EB-3DC2-4074-AA80-170858192B86}" type="presOf" srcId="{28888755-727E-436B-B2F2-DA7896544A65}" destId="{9312B733-3AEB-49F6-8245-08553BA2949B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Укупни расходи и издаци 660.871.833</a:t>
          </a:r>
          <a:endParaRPr lang="en-US" dirty="0">
            <a:solidFill>
              <a:schemeClr val="bg1"/>
            </a:solidFill>
          </a:endParaRPr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/>
        </a:p>
      </dgm:t>
    </dgm:pt>
    <dgm:pt modelId="{A7091EAC-498C-4E8C-B46B-331B042A0C75}">
      <dgm:prSet phldrT="[Text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Коришћење роба и услуга 184.681.000 динара</a:t>
          </a:r>
          <a:endParaRPr lang="en-US" dirty="0">
            <a:solidFill>
              <a:schemeClr val="bg1"/>
            </a:solidFill>
          </a:endParaRPr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/>
        </a:p>
      </dgm:t>
    </dgm:pt>
    <dgm:pt modelId="{BEBB7508-5593-4665-86D9-67DC9EEDFE00}">
      <dgm:prSet phldrT="[Text]" phldr="1"/>
      <dgm:spPr/>
      <dgm:t>
        <a:bodyPr/>
        <a:lstStyle/>
        <a:p>
          <a:endParaRPr lang="en-US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/>
        </a:p>
      </dgm:t>
    </dgm:pt>
    <dgm:pt modelId="{DC185536-47EC-480B-B419-24BC666B206E}">
      <dgm:prSet phldrT="[Text]" phldr="1"/>
      <dgm:spPr/>
      <dgm:t>
        <a:bodyPr/>
        <a:lstStyle/>
        <a:p>
          <a:endParaRPr lang="en-US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/>
        </a:p>
      </dgm:t>
    </dgm:pt>
    <dgm:pt modelId="{343B6168-99DB-4C0C-9BE7-E54D7B80C5AD}">
      <dgm:prSet phldrT="[Text]" phldr="1"/>
      <dgm:spPr/>
      <dgm:t>
        <a:bodyPr/>
        <a:lstStyle/>
        <a:p>
          <a:endParaRPr lang="en-US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/>
        </a:p>
      </dgm:t>
    </dgm:pt>
    <dgm:pt modelId="{AC73436A-3EE6-4AB1-8B81-F0B7414514C2}">
      <dgm:prSet phldrT="[Text]" phldr="1"/>
      <dgm:spPr/>
      <dgm:t>
        <a:bodyPr/>
        <a:lstStyle/>
        <a:p>
          <a:endParaRPr lang="en-US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/>
        </a:p>
      </dgm:t>
    </dgm:pt>
    <dgm:pt modelId="{352A865C-AD96-4AB1-8A5C-397B7A7D9B07}">
      <dgm:prSet phldrT="[Text]" phldr="1"/>
      <dgm:spPr/>
      <dgm:t>
        <a:bodyPr/>
        <a:lstStyle/>
        <a:p>
          <a:endParaRPr lang="en-US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/>
        </a:p>
      </dgm:t>
    </dgm:pt>
    <dgm:pt modelId="{9C6F0069-43DC-402D-BD84-1006528FCE04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Субвенције 49.100.000 динара</a:t>
          </a:r>
          <a:endParaRPr lang="en-US" dirty="0">
            <a:solidFill>
              <a:schemeClr val="bg1"/>
            </a:solidFill>
          </a:endParaRPr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/>
        </a:p>
      </dgm:t>
    </dgm:pt>
    <dgm:pt modelId="{91651A17-950C-49EC-8C35-2517548AE9E6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Капитални издаци 49.813.600 динара</a:t>
          </a:r>
          <a:endParaRPr lang="en-US" dirty="0">
            <a:solidFill>
              <a:schemeClr val="bg1"/>
            </a:solidFill>
          </a:endParaRPr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/>
        </a:p>
      </dgm:t>
    </dgm:pt>
    <dgm:pt modelId="{3641F520-BAF8-4BA4-A826-44FA753A5F4E}">
      <dgm:prSet/>
      <dgm:spPr/>
      <dgm:t>
        <a:bodyPr/>
        <a:lstStyle/>
        <a:p>
          <a:endParaRPr lang="en-US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/>
        </a:p>
      </dgm:t>
    </dgm:pt>
    <dgm:pt modelId="{3BA9396D-1753-43D3-A703-A75A7C19204B}">
      <dgm:prSet/>
      <dgm:spPr/>
      <dgm:t>
        <a:bodyPr/>
        <a:lstStyle/>
        <a:p>
          <a:endParaRPr lang="en-US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/>
        </a:p>
      </dgm:t>
    </dgm:pt>
    <dgm:pt modelId="{C64FD589-26EA-483C-BB5E-C8324A82EAF5}">
      <dgm:prSet/>
      <dgm:spPr/>
      <dgm:t>
        <a:bodyPr/>
        <a:lstStyle/>
        <a:p>
          <a:endParaRPr lang="en-US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/>
        </a:p>
      </dgm:t>
    </dgm:pt>
    <dgm:pt modelId="{4746DA87-483C-4B84-9A22-BC58F96CB23A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Расходи за запослене 148.430.600 динара</a:t>
          </a:r>
          <a:endParaRPr lang="en-US" dirty="0">
            <a:solidFill>
              <a:schemeClr val="bg1"/>
            </a:solidFill>
          </a:endParaRPr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/>
        </a:p>
      </dgm:t>
    </dgm:pt>
    <dgm:pt modelId="{8329AE49-ECD5-4C13-B90F-CA83B6E6F994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Социјална помоћ 44.900.000 динара</a:t>
          </a:r>
          <a:endParaRPr lang="en-US" dirty="0">
            <a:solidFill>
              <a:schemeClr val="bg1"/>
            </a:solidFill>
          </a:endParaRPr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/>
        </a:p>
      </dgm:t>
    </dgm:pt>
    <dgm:pt modelId="{3FA5C700-C8EE-4CAC-8DA0-0BA7CA952C72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Дотације и трансфери 89.587.000 динара</a:t>
          </a:r>
          <a:endParaRPr lang="en-US" dirty="0">
            <a:solidFill>
              <a:schemeClr val="bg1"/>
            </a:solidFill>
          </a:endParaRPr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/>
        </a:p>
      </dgm:t>
    </dgm:pt>
    <dgm:pt modelId="{ED01A515-5448-4A3E-A2EC-575448D0F5AA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Остали расходи 53.359.633 динара</a:t>
          </a:r>
          <a:endParaRPr lang="en-US" dirty="0">
            <a:solidFill>
              <a:schemeClr val="bg1"/>
            </a:solidFill>
          </a:endParaRPr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/>
        </a:p>
      </dgm:t>
    </dgm:pt>
    <dgm:pt modelId="{AE26BF5A-34A6-4192-8BEA-D9ECFB941642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Средства резерве 10.500.000</a:t>
          </a:r>
          <a:endParaRPr lang="en-US" dirty="0">
            <a:solidFill>
              <a:schemeClr val="bg1"/>
            </a:solidFill>
          </a:endParaRPr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/>
        </a:p>
      </dgm:t>
    </dgm:pt>
    <dgm:pt modelId="{ACB12766-E441-43CD-908F-33DBE9E88171}">
      <dgm:prSet/>
      <dgm:spPr/>
      <dgm:t>
        <a:bodyPr/>
        <a:lstStyle/>
        <a:p>
          <a:r>
            <a:rPr lang="sr-Cyrl-RS" dirty="0">
              <a:solidFill>
                <a:schemeClr val="bg1"/>
              </a:solidFill>
            </a:rPr>
            <a:t>Отплата домаћих кредита 30.500.000 динара</a:t>
          </a:r>
          <a:endParaRPr lang="en-US" dirty="0">
            <a:solidFill>
              <a:schemeClr val="bg1"/>
            </a:solidFill>
          </a:endParaRPr>
        </a:p>
      </dgm:t>
    </dgm:pt>
    <dgm:pt modelId="{E62D4C7B-3E6F-4E2C-A09D-EED9D9331DA6}" type="parTrans" cxnId="{034DA710-13CE-41FB-9D3A-88710306E088}">
      <dgm:prSet/>
      <dgm:spPr/>
      <dgm:t>
        <a:bodyPr/>
        <a:lstStyle/>
        <a:p>
          <a:endParaRPr lang="en-US"/>
        </a:p>
      </dgm:t>
    </dgm:pt>
    <dgm:pt modelId="{854F38DC-8DA9-4BB6-BB0B-FC74328322F5}" type="sibTrans" cxnId="{034DA710-13CE-41FB-9D3A-88710306E088}">
      <dgm:prSet/>
      <dgm:spPr/>
      <dgm:t>
        <a:bodyPr/>
        <a:lstStyle/>
        <a:p>
          <a:endParaRPr lang="en-US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</dgm:pt>
    <dgm:pt modelId="{73F305AC-CFDC-45B1-8AB8-6FABD1C99179}" type="pres">
      <dgm:prSet presAssocID="{A7091EAC-498C-4E8C-B46B-331B042A0C75}" presName="node" presStyleLbl="node1" presStyleIdx="0" presStyleCnt="9" custScaleX="141131" custScaleY="140917">
        <dgm:presLayoutVars>
          <dgm:bulletEnabled val="1"/>
        </dgm:presLayoutVars>
      </dgm:prSet>
      <dgm:spPr/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9"/>
      <dgm:spPr/>
    </dgm:pt>
    <dgm:pt modelId="{A14630AA-C1BD-4A7E-B665-0A7C9B6C19C9}" type="pres">
      <dgm:prSet presAssocID="{3FA5C700-C8EE-4CAC-8DA0-0BA7CA952C72}" presName="node" presStyleLbl="node1" presStyleIdx="1" presStyleCnt="9" custScaleX="131953" custScaleY="129967">
        <dgm:presLayoutVars>
          <dgm:bulletEnabled val="1"/>
        </dgm:presLayoutVars>
      </dgm:prSet>
      <dgm:spPr/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9"/>
      <dgm:spPr/>
    </dgm:pt>
    <dgm:pt modelId="{E43F7264-94BE-4E7E-8A98-A0D70BB3AF06}" type="pres">
      <dgm:prSet presAssocID="{4746DA87-483C-4B84-9A22-BC58F96CB23A}" presName="node" presStyleLbl="node1" presStyleIdx="2" presStyleCnt="9" custScaleX="121003" custScaleY="119208">
        <dgm:presLayoutVars>
          <dgm:bulletEnabled val="1"/>
        </dgm:presLayoutVars>
      </dgm:prSet>
      <dgm:spPr/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9"/>
      <dgm:spPr/>
    </dgm:pt>
    <dgm:pt modelId="{115526CD-270E-4C52-A164-15F2B6F9FE39}" type="pres">
      <dgm:prSet presAssocID="{8329AE49-ECD5-4C13-B90F-CA83B6E6F994}" presName="node" presStyleLbl="node1" presStyleIdx="3" presStyleCnt="9" custScaleX="120594" custScaleY="116316">
        <dgm:presLayoutVars>
          <dgm:bulletEnabled val="1"/>
        </dgm:presLayoutVars>
      </dgm:prSet>
      <dgm:spPr/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9"/>
      <dgm:spPr/>
    </dgm:pt>
    <dgm:pt modelId="{5101AD7C-EA94-402A-A388-0FD916639D60}" type="pres">
      <dgm:prSet presAssocID="{9C6F0069-43DC-402D-BD84-1006528FCE04}" presName="node" presStyleLbl="node1" presStyleIdx="4" presStyleCnt="9" custScaleX="117384" custScaleY="118966" custRadScaleRad="98874" custRadScaleInc="-5820">
        <dgm:presLayoutVars>
          <dgm:bulletEnabled val="1"/>
        </dgm:presLayoutVars>
      </dgm:prSet>
      <dgm:spPr/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9"/>
      <dgm:spPr/>
    </dgm:pt>
    <dgm:pt modelId="{D19ADD6D-9F0A-4766-B637-BB2D5495A9BB}" type="pres">
      <dgm:prSet presAssocID="{ED01A515-5448-4A3E-A2EC-575448D0F5AA}" presName="node" presStyleLbl="node1" presStyleIdx="5" presStyleCnt="9" custScaleX="113767" custScaleY="116316">
        <dgm:presLayoutVars>
          <dgm:bulletEnabled val="1"/>
        </dgm:presLayoutVars>
      </dgm:prSet>
      <dgm:spPr/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5" presStyleCnt="9"/>
      <dgm:spPr/>
    </dgm:pt>
    <dgm:pt modelId="{4F05B281-B6DB-45BB-A427-1BF92AADC139}" type="pres">
      <dgm:prSet presAssocID="{AE26BF5A-34A6-4192-8BEA-D9ECFB941642}" presName="node" presStyleLbl="node1" presStyleIdx="6" presStyleCnt="9" custScaleX="112359" custScaleY="125494">
        <dgm:presLayoutVars>
          <dgm:bulletEnabled val="1"/>
        </dgm:presLayoutVars>
      </dgm:prSet>
      <dgm:spPr/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6" presStyleCnt="9"/>
      <dgm:spPr/>
    </dgm:pt>
    <dgm:pt modelId="{2D6C03BD-4023-431E-84F6-C080A9961C8A}" type="pres">
      <dgm:prSet presAssocID="{91651A17-950C-49EC-8C35-2517548AE9E6}" presName="node" presStyleLbl="node1" presStyleIdx="7" presStyleCnt="9" custScaleX="134628" custScaleY="131362" custRadScaleRad="93377" custRadScaleInc="-24115">
        <dgm:presLayoutVars>
          <dgm:bulletEnabled val="1"/>
        </dgm:presLayoutVars>
      </dgm:prSet>
      <dgm:spPr/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7" presStyleCnt="9"/>
      <dgm:spPr/>
    </dgm:pt>
    <dgm:pt modelId="{9868DB30-43E9-412D-8974-0F69615B288D}" type="pres">
      <dgm:prSet presAssocID="{ACB12766-E441-43CD-908F-33DBE9E88171}" presName="node" presStyleLbl="node1" presStyleIdx="8" presStyleCnt="9">
        <dgm:presLayoutVars>
          <dgm:bulletEnabled val="1"/>
        </dgm:presLayoutVars>
      </dgm:prSet>
      <dgm:spPr/>
    </dgm:pt>
    <dgm:pt modelId="{999DEB4B-BE02-4B7A-A2D6-8C064B4E620E}" type="pres">
      <dgm:prSet presAssocID="{ACB12766-E441-43CD-908F-33DBE9E88171}" presName="dummy" presStyleCnt="0"/>
      <dgm:spPr/>
    </dgm:pt>
    <dgm:pt modelId="{98C1503E-1344-400B-AFBE-A526CCC3AA4E}" type="pres">
      <dgm:prSet presAssocID="{854F38DC-8DA9-4BB6-BB0B-FC74328322F5}" presName="sibTrans" presStyleLbl="sibTrans2D1" presStyleIdx="8" presStyleCnt="9"/>
      <dgm:spPr/>
    </dgm:pt>
  </dgm:ptLst>
  <dgm:cxnLst>
    <dgm:cxn modelId="{30638209-A4D1-4BFE-943D-C66C72DB50AF}" srcId="{9ED1A3B2-A381-4201-823D-E4B4F944886D}" destId="{ED01A515-5448-4A3E-A2EC-575448D0F5AA}" srcOrd="5" destOrd="0" parTransId="{3C8BC949-583D-42C4-9E18-497A2FA6C1D3}" sibTransId="{B658162B-CA61-458F-8F17-E18D499D4DE8}"/>
    <dgm:cxn modelId="{034DA710-13CE-41FB-9D3A-88710306E088}" srcId="{9ED1A3B2-A381-4201-823D-E4B4F944886D}" destId="{ACB12766-E441-43CD-908F-33DBE9E88171}" srcOrd="8" destOrd="0" parTransId="{E62D4C7B-3E6F-4E2C-A09D-EED9D9331DA6}" sibTransId="{854F38DC-8DA9-4BB6-BB0B-FC74328322F5}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08E5672D-47F9-41D2-BACD-61789BF18166}" type="presOf" srcId="{ACB12766-E441-43CD-908F-33DBE9E88171}" destId="{9868DB30-43E9-412D-8974-0F69615B288D}" srcOrd="0" destOrd="0" presId="urn:microsoft.com/office/officeart/2005/8/layout/radial6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C2BA2E7D-A4DC-497F-82AA-B05171512E7B}" srcId="{9ED1A3B2-A381-4201-823D-E4B4F944886D}" destId="{AE26BF5A-34A6-4192-8BEA-D9ECFB941642}" srcOrd="6" destOrd="0" parTransId="{053AEA0B-0F73-4DAC-9295-FCA55D0C5C5A}" sibTransId="{F67939D1-3ADF-4276-A6FA-0083CE5DA4FA}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E0C3A2D9-F5F3-4BF5-9446-2D097D5BBCF1}" type="presOf" srcId="{854F38DC-8DA9-4BB6-BB0B-FC74328322F5}" destId="{98C1503E-1344-400B-AFBE-A526CCC3AA4E}" srcOrd="0" destOrd="0" presId="urn:microsoft.com/office/officeart/2005/8/layout/radial6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E14E4EEE-087E-4E8C-92C7-D48A2C2A60C4}" srcId="{9ED1A3B2-A381-4201-823D-E4B4F944886D}" destId="{91651A17-950C-49EC-8C35-2517548AE9E6}" srcOrd="7" destOrd="0" parTransId="{842A79D3-4827-4424-A76D-539154392405}" sibTransId="{8962C693-DF60-43F6-9F43-7615C2E1439A}"/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72A42ED5-3446-4DE8-A4D3-148A0A30BDBF}" type="presParOf" srcId="{F4B68BA8-694B-4B7F-8215-68903FFCD2D7}" destId="{115526CD-270E-4C52-A164-15F2B6F9FE39}" srcOrd="10" destOrd="0" presId="urn:microsoft.com/office/officeart/2005/8/layout/radial6"/>
    <dgm:cxn modelId="{F5160239-523C-416B-B3F0-76F9EFD3254F}" type="presParOf" srcId="{F4B68BA8-694B-4B7F-8215-68903FFCD2D7}" destId="{E442822E-2282-4D84-AEA3-97E5D7F5026E}" srcOrd="11" destOrd="0" presId="urn:microsoft.com/office/officeart/2005/8/layout/radial6"/>
    <dgm:cxn modelId="{5959F9D9-A684-41D8-BEE2-DE8852492309}" type="presParOf" srcId="{F4B68BA8-694B-4B7F-8215-68903FFCD2D7}" destId="{1EBC4AA2-7966-4002-8CE2-7479E65C1C79}" srcOrd="12" destOrd="0" presId="urn:microsoft.com/office/officeart/2005/8/layout/radial6"/>
    <dgm:cxn modelId="{0657E8C1-01D7-4CC0-B548-C8E5739E41EB}" type="presParOf" srcId="{F4B68BA8-694B-4B7F-8215-68903FFCD2D7}" destId="{5101AD7C-EA94-402A-A388-0FD916639D60}" srcOrd="13" destOrd="0" presId="urn:microsoft.com/office/officeart/2005/8/layout/radial6"/>
    <dgm:cxn modelId="{0DE83748-214B-4394-AFCC-50F73128CA7F}" type="presParOf" srcId="{F4B68BA8-694B-4B7F-8215-68903FFCD2D7}" destId="{97296767-E761-4683-B475-54E34622C9C1}" srcOrd="14" destOrd="0" presId="urn:microsoft.com/office/officeart/2005/8/layout/radial6"/>
    <dgm:cxn modelId="{6FAD0287-3642-4BC3-838C-432047BEF64F}" type="presParOf" srcId="{F4B68BA8-694B-4B7F-8215-68903FFCD2D7}" destId="{FC9B55A0-D6BC-47A3-92D9-CF0D462CBA3E}" srcOrd="15" destOrd="0" presId="urn:microsoft.com/office/officeart/2005/8/layout/radial6"/>
    <dgm:cxn modelId="{85324FF1-B5A8-42C3-9CD8-B8F3A7B41DAF}" type="presParOf" srcId="{F4B68BA8-694B-4B7F-8215-68903FFCD2D7}" destId="{D19ADD6D-9F0A-4766-B637-BB2D5495A9BB}" srcOrd="16" destOrd="0" presId="urn:microsoft.com/office/officeart/2005/8/layout/radial6"/>
    <dgm:cxn modelId="{363F0F02-6E41-404E-B2E5-4890434DECC7}" type="presParOf" srcId="{F4B68BA8-694B-4B7F-8215-68903FFCD2D7}" destId="{CB9DB137-9ACF-4A5D-915D-C6DEF62C671A}" srcOrd="17" destOrd="0" presId="urn:microsoft.com/office/officeart/2005/8/layout/radial6"/>
    <dgm:cxn modelId="{C75A112C-7212-4B80-9DA4-CA7F2DD70EB5}" type="presParOf" srcId="{F4B68BA8-694B-4B7F-8215-68903FFCD2D7}" destId="{84EFD8D8-F116-4363-8F07-0BDD118D8287}" srcOrd="18" destOrd="0" presId="urn:microsoft.com/office/officeart/2005/8/layout/radial6"/>
    <dgm:cxn modelId="{F93707E6-5B1F-4F40-A3A3-B884267CE7F5}" type="presParOf" srcId="{F4B68BA8-694B-4B7F-8215-68903FFCD2D7}" destId="{4F05B281-B6DB-45BB-A427-1BF92AADC139}" srcOrd="19" destOrd="0" presId="urn:microsoft.com/office/officeart/2005/8/layout/radial6"/>
    <dgm:cxn modelId="{3D4ADB0D-3A32-46EB-993B-C2B89385D5E3}" type="presParOf" srcId="{F4B68BA8-694B-4B7F-8215-68903FFCD2D7}" destId="{FEDFE719-4F44-4DDA-B702-82A372856A51}" srcOrd="20" destOrd="0" presId="urn:microsoft.com/office/officeart/2005/8/layout/radial6"/>
    <dgm:cxn modelId="{EBDDFBD5-050A-401C-B541-60C312E8BADC}" type="presParOf" srcId="{F4B68BA8-694B-4B7F-8215-68903FFCD2D7}" destId="{C0575E5C-DEAA-49FF-9C6A-0DF4C03D040D}" srcOrd="21" destOrd="0" presId="urn:microsoft.com/office/officeart/2005/8/layout/radial6"/>
    <dgm:cxn modelId="{FD35A212-0E1F-4819-BF1F-B29719BECB43}" type="presParOf" srcId="{F4B68BA8-694B-4B7F-8215-68903FFCD2D7}" destId="{2D6C03BD-4023-431E-84F6-C080A9961C8A}" srcOrd="22" destOrd="0" presId="urn:microsoft.com/office/officeart/2005/8/layout/radial6"/>
    <dgm:cxn modelId="{BC555FE2-565F-4CC2-844D-BACDB94E3D46}" type="presParOf" srcId="{F4B68BA8-694B-4B7F-8215-68903FFCD2D7}" destId="{2578787D-F4B0-463A-AA6F-94706894BC8C}" srcOrd="23" destOrd="0" presId="urn:microsoft.com/office/officeart/2005/8/layout/radial6"/>
    <dgm:cxn modelId="{6F30A1FC-C56F-4DA2-B79C-F00209C57B2B}" type="presParOf" srcId="{F4B68BA8-694B-4B7F-8215-68903FFCD2D7}" destId="{7C884431-F906-455C-AAF5-4FBEC1E13C27}" srcOrd="24" destOrd="0" presId="urn:microsoft.com/office/officeart/2005/8/layout/radial6"/>
    <dgm:cxn modelId="{1F7F028E-4A7A-45E6-AF09-F4A1EDFD9C7A}" type="presParOf" srcId="{F4B68BA8-694B-4B7F-8215-68903FFCD2D7}" destId="{9868DB30-43E9-412D-8974-0F69615B288D}" srcOrd="25" destOrd="0" presId="urn:microsoft.com/office/officeart/2005/8/layout/radial6"/>
    <dgm:cxn modelId="{45846EEA-F633-412E-AC47-3313F64EBDA6}" type="presParOf" srcId="{F4B68BA8-694B-4B7F-8215-68903FFCD2D7}" destId="{999DEB4B-BE02-4B7A-A2D6-8C064B4E620E}" srcOrd="26" destOrd="0" presId="urn:microsoft.com/office/officeart/2005/8/layout/radial6"/>
    <dgm:cxn modelId="{2EE112E8-BA40-45E7-90D1-113DFA8F62E8}" type="presParOf" srcId="{F4B68BA8-694B-4B7F-8215-68903FFCD2D7}" destId="{98C1503E-1344-400B-AFBE-A526CCC3AA4E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269767" y="266763"/>
          <a:ext cx="3277819" cy="327774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Општинска управа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Председник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веће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Скупштина општине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/>
            <a:t>Општинско правобранилаштво</a:t>
          </a:r>
          <a:endParaRPr lang="en-US" sz="1600" kern="1200" dirty="0"/>
        </a:p>
      </dsp:txBody>
      <dsp:txXfrm>
        <a:off x="1749792" y="746778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140020" y="117427"/>
          <a:ext cx="364540" cy="36453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276826" y="3300978"/>
          <a:ext cx="263956" cy="26421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758508" y="1597009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95417" y="3582038"/>
          <a:ext cx="364540" cy="36453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351807" y="635510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19703" y="2146874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20061" y="656851"/>
          <a:ext cx="2063988" cy="173519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82203" y="910964"/>
        <a:ext cx="1459460" cy="1226965"/>
      </dsp:txXfrm>
    </dsp:sp>
    <dsp:sp modelId="{D4397D2C-6DDE-4A42-9855-5F94ADD7F1F8}">
      <dsp:nvSpPr>
        <dsp:cNvPr id="0" name=""/>
        <dsp:cNvSpPr/>
      </dsp:nvSpPr>
      <dsp:spPr>
        <a:xfrm>
          <a:off x="2771212" y="646997"/>
          <a:ext cx="364540" cy="364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70607" y="2581099"/>
          <a:ext cx="658977" cy="65899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883476" y="231535"/>
          <a:ext cx="1332585" cy="1332159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Основне школе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Средње школе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200" kern="1200" dirty="0"/>
            <a:t>Дом здравља</a:t>
          </a:r>
          <a:endParaRPr lang="en-US" sz="1200" kern="1200" dirty="0"/>
        </a:p>
      </dsp:txBody>
      <dsp:txXfrm>
        <a:off x="5078629" y="426625"/>
        <a:ext cx="942279" cy="941979"/>
      </dsp:txXfrm>
    </dsp:sp>
    <dsp:sp modelId="{4ABBCF6F-E7DA-4CE7-A2F5-6DD06BFAA1FA}">
      <dsp:nvSpPr>
        <dsp:cNvPr id="0" name=""/>
        <dsp:cNvSpPr/>
      </dsp:nvSpPr>
      <dsp:spPr>
        <a:xfrm>
          <a:off x="4289116" y="1151296"/>
          <a:ext cx="364540" cy="364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120061" y="3365308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752314" y="2989286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Закони и прописи: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Упутство Министарства финансија за припрему одлуке о буџету за 202</a:t>
          </a:r>
          <a:r>
            <a:rPr lang="sr-Latn-RS" sz="1400" kern="1200" dirty="0"/>
            <a:t>3</a:t>
          </a:r>
          <a:r>
            <a:rPr lang="sr-Cyrl-RS" sz="1400" kern="1200" dirty="0"/>
            <a:t>. годину и др.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kern="1200" dirty="0"/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Стратешки документи: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Стратегија развоја</a:t>
          </a:r>
          <a:endParaRPr lang="sr-Latn-RS" sz="1400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5490" y="317065"/>
          <a:ext cx="1118620" cy="111862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Средства из буџета општине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000" kern="1200" dirty="0">
              <a:solidFill>
                <a:schemeClr val="bg1"/>
              </a:solidFill>
            </a:rPr>
            <a:t>624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169308" y="480883"/>
        <a:ext cx="790984" cy="790984"/>
      </dsp:txXfrm>
    </dsp:sp>
    <dsp:sp modelId="{98F3E7AB-6934-48FA-B82F-FBEAF1B2375D}">
      <dsp:nvSpPr>
        <dsp:cNvPr id="0" name=""/>
        <dsp:cNvSpPr/>
      </dsp:nvSpPr>
      <dsp:spPr>
        <a:xfrm>
          <a:off x="1214943" y="551975"/>
          <a:ext cx="648799" cy="648799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00941" y="800076"/>
        <a:ext cx="476803" cy="152597"/>
      </dsp:txXfrm>
    </dsp:sp>
    <dsp:sp modelId="{2F60A798-586E-4E47-B649-25F047F36835}">
      <dsp:nvSpPr>
        <dsp:cNvPr id="0" name=""/>
        <dsp:cNvSpPr/>
      </dsp:nvSpPr>
      <dsp:spPr>
        <a:xfrm>
          <a:off x="1954575" y="317065"/>
          <a:ext cx="1118620" cy="1118620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Пренета средства из ранијих година</a:t>
          </a:r>
          <a:endParaRPr lang="sr-Cyrl-RS" sz="1000" kern="1200" dirty="0">
            <a:solidFill>
              <a:schemeClr val="bg1"/>
            </a:solidFill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000" kern="1200" dirty="0">
              <a:solidFill>
                <a:schemeClr val="bg1"/>
              </a:solidFill>
            </a:rPr>
            <a:t>15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2118393" y="480883"/>
        <a:ext cx="790984" cy="790984"/>
      </dsp:txXfrm>
    </dsp:sp>
    <dsp:sp modelId="{41F09F99-3DCC-47E4-9188-F7D103A1F6E3}">
      <dsp:nvSpPr>
        <dsp:cNvPr id="0" name=""/>
        <dsp:cNvSpPr/>
      </dsp:nvSpPr>
      <dsp:spPr>
        <a:xfrm>
          <a:off x="3164027" y="551975"/>
          <a:ext cx="648799" cy="648799"/>
        </a:xfrm>
        <a:prstGeom prst="mathPlus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250025" y="800076"/>
        <a:ext cx="476803" cy="152597"/>
      </dsp:txXfrm>
    </dsp:sp>
    <dsp:sp modelId="{6C1FFF0F-B1A4-4C41-B9D3-30452A0DFA4B}">
      <dsp:nvSpPr>
        <dsp:cNvPr id="0" name=""/>
        <dsp:cNvSpPr/>
      </dsp:nvSpPr>
      <dsp:spPr>
        <a:xfrm>
          <a:off x="5575314" y="457362"/>
          <a:ext cx="1458032" cy="946554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300" kern="1200" dirty="0">
              <a:solidFill>
                <a:schemeClr val="bg1"/>
              </a:solidFill>
            </a:rPr>
            <a:t>Укупан буџет општине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300" kern="1200" dirty="0">
              <a:solidFill>
                <a:schemeClr val="bg1"/>
              </a:solidFill>
            </a:rPr>
            <a:t>661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5788838" y="595982"/>
        <a:ext cx="1030984" cy="669314"/>
      </dsp:txXfrm>
    </dsp:sp>
    <dsp:sp modelId="{4F4F87F2-8514-4849-B974-53331EFFA6A3}">
      <dsp:nvSpPr>
        <dsp:cNvPr id="0" name=""/>
        <dsp:cNvSpPr/>
      </dsp:nvSpPr>
      <dsp:spPr>
        <a:xfrm>
          <a:off x="4932802" y="563037"/>
          <a:ext cx="648799" cy="648799"/>
        </a:xfrm>
        <a:prstGeom prst="mathEqual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018800" y="696690"/>
        <a:ext cx="476803" cy="381493"/>
      </dsp:txXfrm>
    </dsp:sp>
    <dsp:sp modelId="{A6BD896E-4D4C-4AE1-9C22-3ED8631C5A0A}">
      <dsp:nvSpPr>
        <dsp:cNvPr id="0" name=""/>
        <dsp:cNvSpPr/>
      </dsp:nvSpPr>
      <dsp:spPr>
        <a:xfrm>
          <a:off x="3778519" y="324716"/>
          <a:ext cx="1075161" cy="1079200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>
              <a:solidFill>
                <a:schemeClr val="bg1"/>
              </a:solidFill>
            </a:rPr>
            <a:t>Средства из осталих извора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000" kern="1200" dirty="0">
              <a:solidFill>
                <a:schemeClr val="bg1"/>
              </a:solidFill>
            </a:rPr>
            <a:t>22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3935973" y="482761"/>
        <a:ext cx="760253" cy="763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12276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Порески приходи</a:t>
          </a:r>
          <a:endParaRPr lang="en-US" sz="2100" b="1" kern="1200" dirty="0"/>
        </a:p>
      </dsp:txBody>
      <dsp:txXfrm>
        <a:off x="4153" y="12276"/>
        <a:ext cx="2124745" cy="701662"/>
      </dsp:txXfrm>
    </dsp:sp>
    <dsp:sp modelId="{02385D1D-92EB-445D-B736-940004751C79}">
      <dsp:nvSpPr>
        <dsp:cNvPr id="0" name=""/>
        <dsp:cNvSpPr/>
      </dsp:nvSpPr>
      <dsp:spPr>
        <a:xfrm>
          <a:off x="2128898" y="12276"/>
          <a:ext cx="424949" cy="7016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12276"/>
          <a:ext cx="5779306" cy="70166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12276"/>
        <a:ext cx="5779306" cy="701662"/>
      </dsp:txXfrm>
    </dsp:sp>
    <dsp:sp modelId="{F40D94EA-52E0-4740-A924-EAF350BDF213}">
      <dsp:nvSpPr>
        <dsp:cNvPr id="0" name=""/>
        <dsp:cNvSpPr/>
      </dsp:nvSpPr>
      <dsp:spPr>
        <a:xfrm>
          <a:off x="4153" y="1085553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Донације и трансфери</a:t>
          </a:r>
          <a:endParaRPr lang="en-US" sz="2100" b="1" kern="1200" dirty="0"/>
        </a:p>
      </dsp:txBody>
      <dsp:txXfrm>
        <a:off x="4153" y="1085553"/>
        <a:ext cx="2124745" cy="701662"/>
      </dsp:txXfrm>
    </dsp:sp>
    <dsp:sp modelId="{0E930D30-96BC-4D43-B65A-EE88C46DBE48}">
      <dsp:nvSpPr>
        <dsp:cNvPr id="0" name=""/>
        <dsp:cNvSpPr/>
      </dsp:nvSpPr>
      <dsp:spPr>
        <a:xfrm>
          <a:off x="2128898" y="789539"/>
          <a:ext cx="424949" cy="129369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89539"/>
          <a:ext cx="5779306" cy="1293690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89539"/>
        <a:ext cx="5779306" cy="1293690"/>
      </dsp:txXfrm>
    </dsp:sp>
    <dsp:sp modelId="{CCB8139E-CA19-491D-9FCD-6BF28923C725}">
      <dsp:nvSpPr>
        <dsp:cNvPr id="0" name=""/>
        <dsp:cNvSpPr/>
      </dsp:nvSpPr>
      <dsp:spPr>
        <a:xfrm>
          <a:off x="4153" y="2158829"/>
          <a:ext cx="2124745" cy="701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Непорески приходи</a:t>
          </a:r>
          <a:endParaRPr lang="en-US" sz="2100" b="1" kern="1200" dirty="0"/>
        </a:p>
      </dsp:txBody>
      <dsp:txXfrm>
        <a:off x="4153" y="2158829"/>
        <a:ext cx="2124745" cy="701662"/>
      </dsp:txXfrm>
    </dsp:sp>
    <dsp:sp modelId="{14D1633C-A097-4A5A-8269-B04E98857E56}">
      <dsp:nvSpPr>
        <dsp:cNvPr id="0" name=""/>
        <dsp:cNvSpPr/>
      </dsp:nvSpPr>
      <dsp:spPr>
        <a:xfrm>
          <a:off x="2128898" y="2158829"/>
          <a:ext cx="424949" cy="7016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58829"/>
          <a:ext cx="5779306" cy="7016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58829"/>
        <a:ext cx="5779306" cy="701662"/>
      </dsp:txXfrm>
    </dsp:sp>
    <dsp:sp modelId="{EFAACCF6-3A6A-4536-89B0-F0A7C44F6BE1}">
      <dsp:nvSpPr>
        <dsp:cNvPr id="0" name=""/>
        <dsp:cNvSpPr/>
      </dsp:nvSpPr>
      <dsp:spPr>
        <a:xfrm>
          <a:off x="4153" y="2936091"/>
          <a:ext cx="2124745" cy="1585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Примања од задуживања и  продаје финансијске имовине</a:t>
          </a:r>
          <a:endParaRPr lang="en-US" sz="2100" b="1" kern="1200" dirty="0"/>
        </a:p>
      </dsp:txBody>
      <dsp:txXfrm>
        <a:off x="4153" y="2936091"/>
        <a:ext cx="2124745" cy="1585237"/>
      </dsp:txXfrm>
    </dsp:sp>
    <dsp:sp modelId="{6497CA82-45EE-4BD1-AEB4-CC3961FBFB74}">
      <dsp:nvSpPr>
        <dsp:cNvPr id="0" name=""/>
        <dsp:cNvSpPr/>
      </dsp:nvSpPr>
      <dsp:spPr>
        <a:xfrm>
          <a:off x="2128898" y="2936091"/>
          <a:ext cx="424949" cy="15852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2936091"/>
          <a:ext cx="5779306" cy="15852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/>
        </a:p>
      </dsp:txBody>
      <dsp:txXfrm>
        <a:off x="2723827" y="2936091"/>
        <a:ext cx="5779306" cy="1585237"/>
      </dsp:txXfrm>
    </dsp:sp>
    <dsp:sp modelId="{939B76D1-BB33-4E50-9ECD-839FB5787B95}">
      <dsp:nvSpPr>
        <dsp:cNvPr id="0" name=""/>
        <dsp:cNvSpPr/>
      </dsp:nvSpPr>
      <dsp:spPr>
        <a:xfrm>
          <a:off x="4153" y="4596929"/>
          <a:ext cx="2124745" cy="987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53340" rIns="149352" bIns="5334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b="1" kern="1200" dirty="0"/>
            <a:t>Пренета средства из ранијих година</a:t>
          </a:r>
          <a:endParaRPr lang="en-US" sz="2100" b="1" kern="1200" dirty="0"/>
        </a:p>
      </dsp:txBody>
      <dsp:txXfrm>
        <a:off x="4153" y="4596929"/>
        <a:ext cx="2124745" cy="987525"/>
      </dsp:txXfrm>
    </dsp:sp>
    <dsp:sp modelId="{7845F59F-6101-48DE-ABCC-EC5351843F5B}">
      <dsp:nvSpPr>
        <dsp:cNvPr id="0" name=""/>
        <dsp:cNvSpPr/>
      </dsp:nvSpPr>
      <dsp:spPr>
        <a:xfrm>
          <a:off x="2128898" y="4596929"/>
          <a:ext cx="424949" cy="987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596929"/>
          <a:ext cx="5779306" cy="98752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altLang="en-US" sz="1400" kern="1200" dirty="0"/>
            <a:t> Представљају вишак прихода буџета општине који нису потрошени у претходној  буџетској години</a:t>
          </a:r>
          <a:endParaRPr lang="en-US" sz="1400" kern="1200" dirty="0"/>
        </a:p>
      </dsp:txBody>
      <dsp:txXfrm>
        <a:off x="2723827" y="4596929"/>
        <a:ext cx="5779306" cy="9875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100" kern="1200" dirty="0"/>
            <a:t>Укупни буџетски приходи и примања  660.871.833 динара</a:t>
          </a:r>
          <a:endParaRPr lang="en-US" sz="2100" kern="1200" dirty="0"/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Приходи од  пореза  </a:t>
          </a:r>
          <a:r>
            <a:rPr lang="sr-Latn-RS" sz="1000" kern="1200" dirty="0"/>
            <a:t>167.950</a:t>
          </a:r>
          <a:r>
            <a:rPr lang="sr-Cyrl-RS" sz="1000" kern="1200" dirty="0"/>
            <a:t>.000</a:t>
          </a:r>
          <a:r>
            <a:rPr lang="sr-Cyrl-RS" sz="1000" kern="1200" dirty="0">
              <a:solidFill>
                <a:srgbClr val="FF0000"/>
              </a:solidFill>
            </a:rPr>
            <a:t>    </a:t>
          </a:r>
          <a:r>
            <a:rPr lang="sr-Cyrl-RS" sz="1000" kern="1200" dirty="0"/>
            <a:t>    динара</a:t>
          </a:r>
          <a:endParaRPr lang="en-US" sz="1000" kern="1200" dirty="0"/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67563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Трансфери </a:t>
          </a:r>
          <a:r>
            <a:rPr lang="sr-Latn-RS" sz="1000" kern="1200" dirty="0"/>
            <a:t>333.181.833</a:t>
          </a:r>
          <a:r>
            <a:rPr lang="sr-Latn-RS" sz="1000" kern="1200" dirty="0">
              <a:solidFill>
                <a:srgbClr val="FF0000"/>
              </a:solidFill>
            </a:rPr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4362660" y="1063144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Други приходи  16.480.000 динара</a:t>
          </a:r>
          <a:endParaRPr lang="en-US" sz="1000" kern="1200" dirty="0"/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Приходи од продаје добара и услуга 108.160.000 динара</a:t>
          </a:r>
          <a:endParaRPr lang="en-US" sz="1000" kern="1200" dirty="0"/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Примања од домаћих задуживања 20.000.000</a:t>
          </a:r>
          <a:r>
            <a:rPr lang="sr-Cyrl-RS" sz="1000" kern="1200" dirty="0">
              <a:solidFill>
                <a:srgbClr val="FF0000"/>
              </a:solidFill>
            </a:rPr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000" kern="1200" dirty="0"/>
            <a:t>Пренета средства из ранијих година</a:t>
          </a:r>
          <a:r>
            <a:rPr lang="sr-Latn-RS" sz="1000" kern="1200" dirty="0"/>
            <a:t> 15.1</a:t>
          </a:r>
          <a:r>
            <a:rPr lang="sr-Cyrl-RS" sz="1000" kern="1200" dirty="0"/>
            <a:t>00.000 </a:t>
          </a:r>
          <a:r>
            <a:rPr lang="sr-Latn-RS" sz="1000" kern="1200" dirty="0"/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68686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Расходи за запослене</a:t>
          </a:r>
          <a:endParaRPr lang="en-US" sz="1500" b="1" kern="1200" dirty="0"/>
        </a:p>
      </dsp:txBody>
      <dsp:txXfrm>
        <a:off x="0" y="168686"/>
        <a:ext cx="2055390" cy="297000"/>
      </dsp:txXfrm>
    </dsp:sp>
    <dsp:sp modelId="{02385D1D-92EB-445D-B736-940004751C79}">
      <dsp:nvSpPr>
        <dsp:cNvPr id="0" name=""/>
        <dsp:cNvSpPr/>
      </dsp:nvSpPr>
      <dsp:spPr>
        <a:xfrm>
          <a:off x="2055390" y="66593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66593"/>
          <a:ext cx="5590663" cy="501187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66593"/>
        <a:ext cx="5590663" cy="501187"/>
      </dsp:txXfrm>
    </dsp:sp>
    <dsp:sp modelId="{F40D94EA-52E0-4740-A924-EAF350BDF213}">
      <dsp:nvSpPr>
        <dsp:cNvPr id="0" name=""/>
        <dsp:cNvSpPr/>
      </dsp:nvSpPr>
      <dsp:spPr>
        <a:xfrm>
          <a:off x="0" y="723584"/>
          <a:ext cx="2055390" cy="501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Коришћење роба и услуга </a:t>
          </a:r>
          <a:endParaRPr lang="en-US" sz="1500" kern="1200" dirty="0"/>
        </a:p>
      </dsp:txBody>
      <dsp:txXfrm>
        <a:off x="0" y="723584"/>
        <a:ext cx="2055390" cy="501187"/>
      </dsp:txXfrm>
    </dsp:sp>
    <dsp:sp modelId="{0E930D30-96BC-4D43-B65A-EE88C46DBE48}">
      <dsp:nvSpPr>
        <dsp:cNvPr id="0" name=""/>
        <dsp:cNvSpPr/>
      </dsp:nvSpPr>
      <dsp:spPr>
        <a:xfrm>
          <a:off x="2055390" y="621780"/>
          <a:ext cx="411078" cy="704794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621780"/>
          <a:ext cx="5590663" cy="704794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621780"/>
        <a:ext cx="5590663" cy="704794"/>
      </dsp:txXfrm>
    </dsp:sp>
    <dsp:sp modelId="{CCB8139E-CA19-491D-9FCD-6BF28923C725}">
      <dsp:nvSpPr>
        <dsp:cNvPr id="0" name=""/>
        <dsp:cNvSpPr/>
      </dsp:nvSpPr>
      <dsp:spPr>
        <a:xfrm>
          <a:off x="0" y="1677575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Дотације и трансфери</a:t>
          </a:r>
          <a:endParaRPr lang="en-US" sz="1500" b="1" kern="1200" dirty="0"/>
        </a:p>
      </dsp:txBody>
      <dsp:txXfrm>
        <a:off x="0" y="1677575"/>
        <a:ext cx="2055390" cy="297000"/>
      </dsp:txXfrm>
    </dsp:sp>
    <dsp:sp modelId="{14D1633C-A097-4A5A-8269-B04E98857E56}">
      <dsp:nvSpPr>
        <dsp:cNvPr id="0" name=""/>
        <dsp:cNvSpPr/>
      </dsp:nvSpPr>
      <dsp:spPr>
        <a:xfrm>
          <a:off x="2055390" y="1380575"/>
          <a:ext cx="411078" cy="891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80575"/>
          <a:ext cx="5590663" cy="8910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80575"/>
        <a:ext cx="5590663" cy="891000"/>
      </dsp:txXfrm>
    </dsp:sp>
    <dsp:sp modelId="{9312B733-3AEB-49F6-8245-08553BA2949B}">
      <dsp:nvSpPr>
        <dsp:cNvPr id="0" name=""/>
        <dsp:cNvSpPr/>
      </dsp:nvSpPr>
      <dsp:spPr>
        <a:xfrm>
          <a:off x="0" y="2427669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Остали расходи</a:t>
          </a:r>
          <a:endParaRPr lang="en-US" sz="1500" b="1" kern="1200" dirty="0"/>
        </a:p>
      </dsp:txBody>
      <dsp:txXfrm>
        <a:off x="0" y="2427669"/>
        <a:ext cx="2055390" cy="297000"/>
      </dsp:txXfrm>
    </dsp:sp>
    <dsp:sp modelId="{435AB433-2559-485A-A03D-C32F36288071}">
      <dsp:nvSpPr>
        <dsp:cNvPr id="0" name=""/>
        <dsp:cNvSpPr/>
      </dsp:nvSpPr>
      <dsp:spPr>
        <a:xfrm>
          <a:off x="2055390" y="2325575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325575"/>
          <a:ext cx="5590663" cy="50118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325575"/>
        <a:ext cx="5590663" cy="501187"/>
      </dsp:txXfrm>
    </dsp:sp>
    <dsp:sp modelId="{EFAACCF6-3A6A-4536-89B0-F0A7C44F6BE1}">
      <dsp:nvSpPr>
        <dsp:cNvPr id="0" name=""/>
        <dsp:cNvSpPr/>
      </dsp:nvSpPr>
      <dsp:spPr>
        <a:xfrm>
          <a:off x="0" y="2982856"/>
          <a:ext cx="205740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Субвенције</a:t>
          </a:r>
          <a:endParaRPr lang="en-US" sz="1500" b="1" kern="1200" dirty="0"/>
        </a:p>
      </dsp:txBody>
      <dsp:txXfrm>
        <a:off x="0" y="2982856"/>
        <a:ext cx="2057400" cy="297000"/>
      </dsp:txXfrm>
    </dsp:sp>
    <dsp:sp modelId="{6497CA82-45EE-4BD1-AEB4-CC3961FBFB74}">
      <dsp:nvSpPr>
        <dsp:cNvPr id="0" name=""/>
        <dsp:cNvSpPr/>
      </dsp:nvSpPr>
      <dsp:spPr>
        <a:xfrm>
          <a:off x="2057399" y="2880762"/>
          <a:ext cx="411480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80762"/>
          <a:ext cx="5596128" cy="50118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за функционисање међумесног превоза и  пољопривредним произвођачима. </a:t>
          </a:r>
          <a:endParaRPr lang="en-US" sz="1400" kern="1200" dirty="0"/>
        </a:p>
      </dsp:txBody>
      <dsp:txXfrm>
        <a:off x="2633471" y="2880762"/>
        <a:ext cx="5596128" cy="501187"/>
      </dsp:txXfrm>
    </dsp:sp>
    <dsp:sp modelId="{939B76D1-BB33-4E50-9ECD-839FB5787B95}">
      <dsp:nvSpPr>
        <dsp:cNvPr id="0" name=""/>
        <dsp:cNvSpPr/>
      </dsp:nvSpPr>
      <dsp:spPr>
        <a:xfrm>
          <a:off x="0" y="3538044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Социјална заштита</a:t>
          </a:r>
          <a:endParaRPr lang="en-US" sz="1500" b="1" kern="1200" dirty="0"/>
        </a:p>
      </dsp:txBody>
      <dsp:txXfrm>
        <a:off x="0" y="3538044"/>
        <a:ext cx="2055390" cy="297000"/>
      </dsp:txXfrm>
    </dsp:sp>
    <dsp:sp modelId="{7845F59F-6101-48DE-ABCC-EC5351843F5B}">
      <dsp:nvSpPr>
        <dsp:cNvPr id="0" name=""/>
        <dsp:cNvSpPr/>
      </dsp:nvSpPr>
      <dsp:spPr>
        <a:xfrm>
          <a:off x="2055390" y="3435950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435950"/>
          <a:ext cx="5590663" cy="50118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435950"/>
        <a:ext cx="5590663" cy="501187"/>
      </dsp:txXfrm>
    </dsp:sp>
    <dsp:sp modelId="{B471A916-B6F4-4017-A447-E2C98CEE19B9}">
      <dsp:nvSpPr>
        <dsp:cNvPr id="0" name=""/>
        <dsp:cNvSpPr/>
      </dsp:nvSpPr>
      <dsp:spPr>
        <a:xfrm>
          <a:off x="0" y="42138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Буџетска резерва</a:t>
          </a:r>
          <a:endParaRPr lang="en-US" sz="1500" b="1" kern="1200" dirty="0"/>
        </a:p>
      </dsp:txBody>
      <dsp:txXfrm>
        <a:off x="0" y="4213887"/>
        <a:ext cx="2055390" cy="297000"/>
      </dsp:txXfrm>
    </dsp:sp>
    <dsp:sp modelId="{7F976215-9D17-4223-A92A-D3302071B429}">
      <dsp:nvSpPr>
        <dsp:cNvPr id="0" name=""/>
        <dsp:cNvSpPr/>
      </dsp:nvSpPr>
      <dsp:spPr>
        <a:xfrm>
          <a:off x="2055390" y="39911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3991137"/>
          <a:ext cx="5590663" cy="74250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Буџетска резерва </a:t>
          </a:r>
          <a:r>
            <a:rPr lang="sr-Cyrl-RS" sz="15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500" kern="1200" dirty="0"/>
        </a:p>
      </dsp:txBody>
      <dsp:txXfrm>
        <a:off x="2630900" y="3991137"/>
        <a:ext cx="5590663" cy="742500"/>
      </dsp:txXfrm>
    </dsp:sp>
    <dsp:sp modelId="{320B77C6-F8A0-4CEB-8B55-79E4A1BAF9E9}">
      <dsp:nvSpPr>
        <dsp:cNvPr id="0" name=""/>
        <dsp:cNvSpPr/>
      </dsp:nvSpPr>
      <dsp:spPr>
        <a:xfrm>
          <a:off x="0" y="50103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500" b="1" kern="1200" dirty="0"/>
            <a:t>Капитални издаци</a:t>
          </a:r>
          <a:endParaRPr lang="en-US" sz="1500" b="1" kern="1200" dirty="0"/>
        </a:p>
      </dsp:txBody>
      <dsp:txXfrm>
        <a:off x="0" y="5010387"/>
        <a:ext cx="2055390" cy="297000"/>
      </dsp:txXfrm>
    </dsp:sp>
    <dsp:sp modelId="{803A06C6-F698-48F4-A91D-0B2B17EECBA4}">
      <dsp:nvSpPr>
        <dsp:cNvPr id="0" name=""/>
        <dsp:cNvSpPr/>
      </dsp:nvSpPr>
      <dsp:spPr>
        <a:xfrm>
          <a:off x="2055390" y="47876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787637"/>
          <a:ext cx="5590663" cy="7425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Cyrl-RS" sz="1500" b="1" kern="1200" dirty="0"/>
            <a:t>Капитални издаци </a:t>
          </a:r>
          <a:r>
            <a:rPr lang="sr-Cyrl-RS" sz="15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500" kern="1200" dirty="0"/>
        </a:p>
      </dsp:txBody>
      <dsp:txXfrm>
        <a:off x="2630900" y="4787637"/>
        <a:ext cx="5590663" cy="74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C1503E-1344-400B-AFBE-A526CCC3AA4E}">
      <dsp:nvSpPr>
        <dsp:cNvPr id="0" name=""/>
        <dsp:cNvSpPr/>
      </dsp:nvSpPr>
      <dsp:spPr>
        <a:xfrm>
          <a:off x="2206401" y="429205"/>
          <a:ext cx="3872847" cy="3872847"/>
        </a:xfrm>
        <a:prstGeom prst="blockArc">
          <a:avLst>
            <a:gd name="adj1" fmla="val 13800000"/>
            <a:gd name="adj2" fmla="val 16200000"/>
            <a:gd name="adj3" fmla="val 3059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84431-F906-455C-AAF5-4FBEC1E13C27}">
      <dsp:nvSpPr>
        <dsp:cNvPr id="0" name=""/>
        <dsp:cNvSpPr/>
      </dsp:nvSpPr>
      <dsp:spPr>
        <a:xfrm>
          <a:off x="2343327" y="302388"/>
          <a:ext cx="3872847" cy="3872847"/>
        </a:xfrm>
        <a:prstGeom prst="blockArc">
          <a:avLst>
            <a:gd name="adj1" fmla="val 10950643"/>
            <a:gd name="adj2" fmla="val 13463391"/>
            <a:gd name="adj3" fmla="val 3059"/>
          </a:avLst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302564" y="619632"/>
          <a:ext cx="3872847" cy="3872847"/>
        </a:xfrm>
        <a:prstGeom prst="blockArc">
          <a:avLst>
            <a:gd name="adj1" fmla="val 9384810"/>
            <a:gd name="adj2" fmla="val 11527977"/>
            <a:gd name="adj3" fmla="val 3059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2206401" y="429205"/>
          <a:ext cx="3872847" cy="3872847"/>
        </a:xfrm>
        <a:prstGeom prst="blockArc">
          <a:avLst>
            <a:gd name="adj1" fmla="val 6600000"/>
            <a:gd name="adj2" fmla="val 9000000"/>
            <a:gd name="adj3" fmla="val 3059"/>
          </a:avLst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2175340" y="418203"/>
          <a:ext cx="3872847" cy="3872847"/>
        </a:xfrm>
        <a:prstGeom prst="blockArc">
          <a:avLst>
            <a:gd name="adj1" fmla="val 4108116"/>
            <a:gd name="adj2" fmla="val 6540590"/>
            <a:gd name="adj3" fmla="val 3059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2223680" y="399884"/>
          <a:ext cx="3872847" cy="3872847"/>
        </a:xfrm>
        <a:prstGeom prst="blockArc">
          <a:avLst>
            <a:gd name="adj1" fmla="val 1861361"/>
            <a:gd name="adj2" fmla="val 4201320"/>
            <a:gd name="adj3" fmla="val 3059"/>
          </a:avLst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2206401" y="429205"/>
          <a:ext cx="3872847" cy="3872847"/>
        </a:xfrm>
        <a:prstGeom prst="blockArc">
          <a:avLst>
            <a:gd name="adj1" fmla="val 21000000"/>
            <a:gd name="adj2" fmla="val 1800000"/>
            <a:gd name="adj3" fmla="val 3059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2206401" y="429205"/>
          <a:ext cx="3872847" cy="3872847"/>
        </a:xfrm>
        <a:prstGeom prst="blockArc">
          <a:avLst>
            <a:gd name="adj1" fmla="val 18600000"/>
            <a:gd name="adj2" fmla="val 21000000"/>
            <a:gd name="adj3" fmla="val 3059"/>
          </a:avLst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2206401" y="429205"/>
          <a:ext cx="3872847" cy="3872847"/>
        </a:xfrm>
        <a:prstGeom prst="blockArc">
          <a:avLst>
            <a:gd name="adj1" fmla="val 16200000"/>
            <a:gd name="adj2" fmla="val 18600000"/>
            <a:gd name="adj3" fmla="val 305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368708" y="1572337"/>
          <a:ext cx="1548232" cy="15865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600" kern="1200" dirty="0">
              <a:solidFill>
                <a:schemeClr val="bg1"/>
              </a:solidFill>
            </a:rPr>
            <a:t>Укупни расходи и издаци 660.871.833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595441" y="1804687"/>
        <a:ext cx="1094766" cy="1121885"/>
      </dsp:txXfrm>
    </dsp:sp>
    <dsp:sp modelId="{73F305AC-CFDC-45B1-8AB8-6FABD1C99179}">
      <dsp:nvSpPr>
        <dsp:cNvPr id="0" name=""/>
        <dsp:cNvSpPr/>
      </dsp:nvSpPr>
      <dsp:spPr>
        <a:xfrm>
          <a:off x="3562241" y="-120878"/>
          <a:ext cx="1161168" cy="11594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bg1"/>
              </a:solidFill>
            </a:rPr>
            <a:t>Коришћење роба и услуга 184.681.000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3732290" y="48913"/>
        <a:ext cx="821070" cy="819825"/>
      </dsp:txXfrm>
    </dsp:sp>
    <dsp:sp modelId="{A14630AA-C1BD-4A7E-B665-0A7C9B6C19C9}">
      <dsp:nvSpPr>
        <dsp:cNvPr id="0" name=""/>
        <dsp:cNvSpPr/>
      </dsp:nvSpPr>
      <dsp:spPr>
        <a:xfrm>
          <a:off x="4825667" y="370274"/>
          <a:ext cx="1085655" cy="1069315"/>
        </a:xfrm>
        <a:prstGeom prst="ellipse">
          <a:avLst/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Дотације и трансфери 89.587.000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4984657" y="526872"/>
        <a:ext cx="767675" cy="756119"/>
      </dsp:txXfrm>
    </dsp:sp>
    <dsp:sp modelId="{E43F7264-94BE-4E7E-8A98-A0D70BB3AF06}">
      <dsp:nvSpPr>
        <dsp:cNvPr id="0" name=""/>
        <dsp:cNvSpPr/>
      </dsp:nvSpPr>
      <dsp:spPr>
        <a:xfrm>
          <a:off x="5522879" y="1544119"/>
          <a:ext cx="995563" cy="980794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Расходи за запослене 148.430.600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5668676" y="1687753"/>
        <a:ext cx="703969" cy="693526"/>
      </dsp:txXfrm>
    </dsp:sp>
    <dsp:sp modelId="{115526CD-270E-4C52-A164-15F2B6F9FE39}">
      <dsp:nvSpPr>
        <dsp:cNvPr id="0" name=""/>
        <dsp:cNvSpPr/>
      </dsp:nvSpPr>
      <dsp:spPr>
        <a:xfrm>
          <a:off x="5298067" y="2840531"/>
          <a:ext cx="992198" cy="957000"/>
        </a:xfrm>
        <a:prstGeom prst="ellipse">
          <a:avLst/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Социјална помоћ 44.900.000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5443371" y="2980680"/>
        <a:ext cx="701590" cy="676702"/>
      </dsp:txXfrm>
    </dsp:sp>
    <dsp:sp modelId="{5101AD7C-EA94-402A-A388-0FD916639D60}">
      <dsp:nvSpPr>
        <dsp:cNvPr id="0" name=""/>
        <dsp:cNvSpPr/>
      </dsp:nvSpPr>
      <dsp:spPr>
        <a:xfrm>
          <a:off x="4328688" y="3638966"/>
          <a:ext cx="965787" cy="978803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Субвенције 49.100.000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4470124" y="3782308"/>
        <a:ext cx="682915" cy="692119"/>
      </dsp:txXfrm>
    </dsp:sp>
    <dsp:sp modelId="{D19ADD6D-9F0A-4766-B637-BB2D5495A9BB}">
      <dsp:nvSpPr>
        <dsp:cNvPr id="0" name=""/>
        <dsp:cNvSpPr/>
      </dsp:nvSpPr>
      <dsp:spPr>
        <a:xfrm>
          <a:off x="3022645" y="3678939"/>
          <a:ext cx="936028" cy="957000"/>
        </a:xfrm>
        <a:prstGeom prst="ellipse">
          <a:avLst/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Остали расходи 53.359.633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3159723" y="3819088"/>
        <a:ext cx="661872" cy="676702"/>
      </dsp:txXfrm>
    </dsp:sp>
    <dsp:sp modelId="{4F05B281-B6DB-45BB-A427-1BF92AADC139}">
      <dsp:nvSpPr>
        <dsp:cNvPr id="0" name=""/>
        <dsp:cNvSpPr/>
      </dsp:nvSpPr>
      <dsp:spPr>
        <a:xfrm>
          <a:off x="2029262" y="2802775"/>
          <a:ext cx="924443" cy="1032513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Средства резерве 10.500.000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2164644" y="2953983"/>
        <a:ext cx="653679" cy="730097"/>
      </dsp:txXfrm>
    </dsp:sp>
    <dsp:sp modelId="{2D6C03BD-4023-431E-84F6-C080A9961C8A}">
      <dsp:nvSpPr>
        <dsp:cNvPr id="0" name=""/>
        <dsp:cNvSpPr/>
      </dsp:nvSpPr>
      <dsp:spPr>
        <a:xfrm>
          <a:off x="1820945" y="1614886"/>
          <a:ext cx="1107664" cy="1080792"/>
        </a:xfrm>
        <a:prstGeom prst="ellipse">
          <a:avLst/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Капитални издаци 49.813.600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1983159" y="1773164"/>
        <a:ext cx="783236" cy="764236"/>
      </dsp:txXfrm>
    </dsp:sp>
    <dsp:sp modelId="{9868DB30-43E9-412D-8974-0F69615B288D}">
      <dsp:nvSpPr>
        <dsp:cNvPr id="0" name=""/>
        <dsp:cNvSpPr/>
      </dsp:nvSpPr>
      <dsp:spPr>
        <a:xfrm>
          <a:off x="2505775" y="493553"/>
          <a:ext cx="822759" cy="822759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800" kern="1200" dirty="0">
              <a:solidFill>
                <a:schemeClr val="bg1"/>
              </a:solidFill>
            </a:rPr>
            <a:t>Отплата домаћих кредита 30.500.000 динара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2626265" y="614043"/>
        <a:ext cx="581779" cy="581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22.12.2022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8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63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22.12.2022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22.12.2022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22.12.2022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22.12.2022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22.12.2022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93.87.30.102/client/documents/1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clipart.org/detail/171507/money-pot-by-gnokii-171507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</a:t>
            </a:r>
            <a:r>
              <a:rPr lang="en-US" dirty="0"/>
              <a:t> </a:t>
            </a:r>
            <a:r>
              <a:rPr lang="sr-Cyrl-RS" dirty="0"/>
              <a:t>БОЈНИК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202</a:t>
            </a:r>
            <a:r>
              <a:rPr lang="sr-Latn-RS" dirty="0"/>
              <a:t>3</a:t>
            </a:r>
            <a:r>
              <a:rPr lang="sr-Cyrl-RS" dirty="0"/>
              <a:t>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2F1AB2FB-F58B-4F1F-9258-C22DF4BC6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89" y="111991"/>
            <a:ext cx="2148611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395548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202</a:t>
            </a:r>
            <a:r>
              <a:rPr lang="sr-Latn-RS" sz="3000" b="1" dirty="0"/>
              <a:t>3</a:t>
            </a:r>
            <a:r>
              <a:rPr lang="sr-Cyrl-RS" sz="3000" b="1" dirty="0"/>
              <a:t>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5588003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900" b="1" dirty="0"/>
              <a:t>Структура планираних прихода и примања за 2023. годину</a:t>
            </a:r>
            <a:endParaRPr lang="en-US" sz="2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501116"/>
              </p:ext>
            </p:extLst>
          </p:nvPr>
        </p:nvGraphicFramePr>
        <p:xfrm>
          <a:off x="1082352" y="1417638"/>
          <a:ext cx="6979295" cy="4616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374771"/>
              </p:ext>
            </p:extLst>
          </p:nvPr>
        </p:nvGraphicFramePr>
        <p:xfrm>
          <a:off x="1481137" y="1404937"/>
          <a:ext cx="61817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Укупни планирани расходи и издаци у 2023.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FD6A88A-550B-4306-B111-9817A14514A4}"/>
              </a:ext>
            </a:extLst>
          </p:cNvPr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/>
              <a:t>660.871.833</a:t>
            </a:r>
            <a:r>
              <a:rPr lang="sr-Latn-RS" b="1" dirty="0"/>
              <a:t> </a:t>
            </a:r>
            <a:r>
              <a:rPr lang="sr-Cyrl-RS" b="1" dirty="0"/>
              <a:t>милијарди 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619763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2023.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3655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</a:t>
            </a:r>
            <a:r>
              <a:rPr lang="sr-Latn-RS" sz="3200" b="1" dirty="0"/>
              <a:t>22</a:t>
            </a:r>
            <a:r>
              <a:rPr lang="sr-Cyrl-RS" sz="3200" b="1" dirty="0"/>
              <a:t>. годину</a:t>
            </a:r>
            <a:endParaRPr lang="en-US" sz="3200" b="1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763350"/>
              </p:ext>
            </p:extLst>
          </p:nvPr>
        </p:nvGraphicFramePr>
        <p:xfrm>
          <a:off x="1481137" y="1404937"/>
          <a:ext cx="61817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818761"/>
              </p:ext>
            </p:extLst>
          </p:nvPr>
        </p:nvGraphicFramePr>
        <p:xfrm>
          <a:off x="91846" y="980729"/>
          <a:ext cx="8960308" cy="554225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val="175490075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826029379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val="2943394881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2023.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15.600.000,00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50.700.000,00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17.000.000,00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20.910.000,00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4.000.000,00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2.750.000,00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26.905.000,00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60.166.000,00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43.740.000,00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7.917.000,00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58.630.000,00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21.500.000,00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40.755.000,00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60.749.200,00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174.913.250,00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49.236.383,00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5.400.000,00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660.871.833,00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sr-Cyrl-RS" sz="1400" dirty="0"/>
                        <a:t>100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Одлуку о буџету општине </a:t>
            </a:r>
            <a:r>
              <a:rPr lang="sr-Cyrl-RS" dirty="0" err="1"/>
              <a:t>Бојник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2023. годину, исту можете преузети на следећем линку интернет странице општинске управе:</a:t>
            </a:r>
            <a:endParaRPr lang="sr-Latn-RS" dirty="0"/>
          </a:p>
          <a:p>
            <a:pPr marL="0" indent="0" algn="just">
              <a:buNone/>
            </a:pPr>
            <a:r>
              <a:rPr lang="sr-Cyrl-RS" dirty="0"/>
              <a:t> </a:t>
            </a:r>
            <a:r>
              <a:rPr lang="sr-Latn-RS" dirty="0">
                <a:hlinkClick r:id="rId2"/>
              </a:rPr>
              <a:t>http://93.87.30.102/client/documents/13</a:t>
            </a:r>
            <a:r>
              <a:rPr lang="sr-Latn-RS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ADECFAA-781D-4A88-A3D8-2E95C0D2B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58" y="190934"/>
            <a:ext cx="2846770" cy="2125588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229A7022-8289-47DE-8587-FCB8FE2BA1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28388"/>
            <a:ext cx="2133598" cy="1593087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C7880EC8-A94E-4161-8250-BDA020E16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88639"/>
            <a:ext cx="3240361" cy="2419470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A5E18819-B116-45C9-A663-4A0FE67EFF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70" y="2895600"/>
            <a:ext cx="2915345" cy="2176791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4B390E96-EF76-41DF-AEFD-F659C8A45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153865"/>
            <a:ext cx="2133599" cy="1450847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D3499A37-96C4-4303-8313-B1326E20E3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96" y="2494819"/>
            <a:ext cx="4602807" cy="2577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8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</a:t>
            </a:r>
            <a:r>
              <a:rPr lang="sr-Latn-RS" dirty="0"/>
              <a:t>23</a:t>
            </a:r>
            <a:r>
              <a:rPr lang="sr-Cyrl-RS" dirty="0"/>
              <a:t>. годину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</a:t>
            </a:r>
            <a:r>
              <a:rPr lang="sr-Latn-RS" dirty="0"/>
              <a:t>23</a:t>
            </a:r>
            <a:r>
              <a:rPr lang="sr-Cyrl-RS" dirty="0"/>
              <a:t>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</a:t>
            </a:r>
            <a:r>
              <a:rPr lang="sr-Cyrl-RS" b="1" dirty="0" err="1"/>
              <a:t>суграђанке</a:t>
            </a:r>
            <a:r>
              <a:rPr lang="sr-Cyrl-RS" b="1" dirty="0"/>
              <a:t>,</a:t>
            </a:r>
          </a:p>
          <a:p>
            <a:endParaRPr lang="en-US" dirty="0"/>
          </a:p>
          <a:p>
            <a:pPr algn="just"/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 err="1"/>
              <a:t>Бојник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</a:t>
            </a:r>
            <a:r>
              <a:rPr lang="sr-Latn-RS" dirty="0"/>
              <a:t>3</a:t>
            </a:r>
            <a:r>
              <a:rPr lang="sr-Cyrl-RS" dirty="0"/>
              <a:t>. 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Бојника у заједничком постављању циљева, дефинисању приоритета и планирању развоја наше општине.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Небојша Ненадовић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Општинска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- Правобранилаштво општине</a:t>
            </a:r>
            <a:endParaRPr lang="sr-Latn-RS" alt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042" y="1447997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Народна библиотека «Вук Караџић»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Дом културе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Установа спортска хала «Бојник»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Туристичка организација општине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ПУ «Ђука Динић»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Месне заједнице</a:t>
            </a: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48" y="3682825"/>
            <a:ext cx="4099052" cy="260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ОШ «Станимир Вељковић Зеле»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ОШ «Стојан Љубић» Косанчић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ТШ «Бошко Крстић»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Дом здравља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Центар за социјални рад Бојник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C6FDEC-5142-4586-B190-1B2F0895762E}"/>
              </a:ext>
            </a:extLst>
          </p:cNvPr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err="1"/>
              <a:t>Бојник</a:t>
            </a:r>
            <a:r>
              <a:rPr lang="sr-Latn-RS" sz="1700" dirty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452016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5BE41D6-9CD5-4237-AA8B-88595D39038D}"/>
              </a:ext>
            </a:extLst>
          </p:cNvPr>
          <p:cNvSpPr/>
          <p:nvPr/>
        </p:nvSpPr>
        <p:spPr>
          <a:xfrm>
            <a:off x="3289400" y="5153769"/>
            <a:ext cx="1080120" cy="93610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2032999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700" dirty="0"/>
              <a:t>Укупни </a:t>
            </a:r>
            <a:r>
              <a:rPr lang="sr-Cyrl-RS" sz="1700" b="1" dirty="0"/>
              <a:t>јавни приходи и примања </a:t>
            </a:r>
            <a:r>
              <a:rPr lang="sr-Cyrl-RS" sz="1700" dirty="0"/>
              <a:t>општине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 err="1"/>
              <a:t>Бојник</a:t>
            </a:r>
            <a:r>
              <a:rPr lang="sr-Cyrl-RS" sz="1700" dirty="0">
                <a:solidFill>
                  <a:srgbClr val="FF0000"/>
                </a:solidFill>
              </a:rPr>
              <a:t> </a:t>
            </a:r>
            <a:r>
              <a:rPr lang="sr-Cyrl-RS" sz="1700" dirty="0"/>
              <a:t>за 202</a:t>
            </a:r>
            <a:r>
              <a:rPr lang="sr-Latn-RS" sz="1700" dirty="0"/>
              <a:t>3</a:t>
            </a:r>
            <a:r>
              <a:rPr lang="sr-Cyrl-RS" sz="1700" dirty="0"/>
              <a:t>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/>
              <a:t>Одлуком о буџету општине  </a:t>
            </a:r>
            <a:r>
              <a:rPr lang="sr-Cyrl-RS" sz="1700" dirty="0" err="1"/>
              <a:t>Бојник</a:t>
            </a:r>
            <a:r>
              <a:rPr lang="sr-Cyrl-RS" sz="1700" dirty="0"/>
              <a:t>  за 202</a:t>
            </a:r>
            <a:r>
              <a:rPr lang="sr-Latn-RS" sz="1700" dirty="0"/>
              <a:t>3</a:t>
            </a:r>
            <a:r>
              <a:rPr lang="sr-Cyrl-RS" sz="1700" dirty="0"/>
              <a:t>. годину планирана су средства из буџета општине у износу од</a:t>
            </a:r>
            <a:r>
              <a:rPr lang="en-GB" sz="1700" dirty="0"/>
              <a:t> </a:t>
            </a:r>
            <a:r>
              <a:rPr lang="sr-Latn-RS" sz="1700" dirty="0"/>
              <a:t>624 </a:t>
            </a:r>
            <a:r>
              <a:rPr lang="sr-Cyrl-RS" sz="1700" dirty="0"/>
              <a:t>милиона динара, пренета средства из ранијих година у износу од </a:t>
            </a:r>
            <a:r>
              <a:rPr lang="sr-Latn-RS" sz="1700" dirty="0"/>
              <a:t>15</a:t>
            </a:r>
            <a:r>
              <a:rPr lang="sr-Cyrl-RS" sz="1700" dirty="0"/>
              <a:t> милиона динара и средства из осталих извора у износу од </a:t>
            </a:r>
            <a:r>
              <a:rPr lang="sr-Latn-RS" sz="1700" dirty="0"/>
              <a:t>22</a:t>
            </a:r>
            <a:r>
              <a:rPr lang="sr-Cyrl-RS" sz="1700" dirty="0"/>
              <a:t> милиона динара.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15720184"/>
              </p:ext>
            </p:extLst>
          </p:nvPr>
        </p:nvGraphicFramePr>
        <p:xfrm>
          <a:off x="971600" y="4452264"/>
          <a:ext cx="7272808" cy="175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6762BC-F4C2-481D-B9D2-3C8B403BB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400" b="1" dirty="0"/>
              <a:t>6</a:t>
            </a:r>
            <a:r>
              <a:rPr lang="sr-Latn-RS" sz="4400" b="1" dirty="0"/>
              <a:t>61</a:t>
            </a:r>
            <a:r>
              <a:rPr lang="en-GB" sz="4400" b="1" dirty="0"/>
              <a:t> </a:t>
            </a:r>
            <a:r>
              <a:rPr lang="sr-Cyrl-RS" sz="3600" b="1" dirty="0"/>
              <a:t>милиона динара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5b7 xmlns="934e4f6f-c740-4e49-838d-10594e3f873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1DB5488F8A3A4FBFF3F075976528E0" ma:contentTypeVersion="7" ma:contentTypeDescription="Create a new document." ma:contentTypeScope="" ma:versionID="2c04ddfa2f56fad5ccd768ef06c59c72">
  <xsd:schema xmlns:xsd="http://www.w3.org/2001/XMLSchema" xmlns:xs="http://www.w3.org/2001/XMLSchema" xmlns:p="http://schemas.microsoft.com/office/2006/metadata/properties" xmlns:ns2="934e4f6f-c740-4e49-838d-10594e3f873c" targetNamespace="http://schemas.microsoft.com/office/2006/metadata/properties" ma:root="true" ma:fieldsID="8130c621a27252918d73286d6f28d563" ns2:_="">
    <xsd:import namespace="934e4f6f-c740-4e49-838d-10594e3f87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p5b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4e4f6f-c740-4e49-838d-10594e3f87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p5b7" ma:index="14" nillable="true" ma:displayName="Number" ma:internalName="p5b7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88D309-8210-4156-815F-5C40CB5114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98649A-4D15-4AF6-983D-B3C07ADB54D3}">
  <ds:schemaRefs>
    <ds:schemaRef ds:uri="http://schemas.microsoft.com/office/2006/metadata/properties"/>
    <ds:schemaRef ds:uri="http://schemas.microsoft.com/office/infopath/2007/PartnerControls"/>
    <ds:schemaRef ds:uri="934e4f6f-c740-4e49-838d-10594e3f873c"/>
  </ds:schemaRefs>
</ds:datastoreItem>
</file>

<file path=customXml/itemProps3.xml><?xml version="1.0" encoding="utf-8"?>
<ds:datastoreItem xmlns:ds="http://schemas.openxmlformats.org/officeDocument/2006/customXml" ds:itemID="{00AC4ACF-3D59-4AC1-B922-560DA8BD6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4e4f6f-c740-4e49-838d-10594e3f87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3182</TotalTime>
  <Words>1715</Words>
  <Application>Microsoft Office PowerPoint</Application>
  <PresentationFormat>Projekcija na ekranu (4:3)</PresentationFormat>
  <Paragraphs>275</Paragraphs>
  <Slides>18</Slides>
  <Notes>4</Notes>
  <HiddenSlides>0</HiddenSlides>
  <MMClips>0</MMClips>
  <ScaleCrop>false</ScaleCrop>
  <HeadingPairs>
    <vt:vector size="6" baseType="variant">
      <vt:variant>
        <vt:lpstr>Korišćeni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Custom Design</vt:lpstr>
      <vt:lpstr>ОПШТИНА БОЈНИК</vt:lpstr>
      <vt:lpstr>PowerPoint prezentacija</vt:lpstr>
      <vt:lpstr>PowerPoint prezentacija</vt:lpstr>
      <vt:lpstr>PowerPoint prezentacija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2023. годину</vt:lpstr>
      <vt:lpstr>Структура планираних прихода и примања за 2023. годину</vt:lpstr>
      <vt:lpstr>На шта се троше јавна средства?</vt:lpstr>
      <vt:lpstr>PowerPoint prezentacija</vt:lpstr>
      <vt:lpstr>Структура планираних расхода и издатака буџета за 2023. годину</vt:lpstr>
      <vt:lpstr>Структура планираних расхода и издатака буџета за 2022. годину</vt:lpstr>
      <vt:lpstr>Расходи буџета по програмима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Aleksandar Nastic</cp:lastModifiedBy>
  <cp:revision>358</cp:revision>
  <cp:lastPrinted>2018-01-29T14:26:33Z</cp:lastPrinted>
  <dcterms:created xsi:type="dcterms:W3CDTF">2006-08-16T00:00:00Z</dcterms:created>
  <dcterms:modified xsi:type="dcterms:W3CDTF">2022-12-22T13:52:11Z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0x0101002C1DB5488F8A3A4FBFF3F075976528E0</vt:lpwstr>
  </property>
</Properties>
</file>